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3"/>
  </p:notesMasterIdLst>
  <p:sldIdLst>
    <p:sldId id="1320" r:id="rId2"/>
    <p:sldId id="678" r:id="rId3"/>
    <p:sldId id="731" r:id="rId4"/>
    <p:sldId id="732" r:id="rId5"/>
    <p:sldId id="1321" r:id="rId6"/>
    <p:sldId id="311" r:id="rId7"/>
    <p:sldId id="1008" r:id="rId8"/>
    <p:sldId id="1024" r:id="rId9"/>
    <p:sldId id="1361" r:id="rId10"/>
    <p:sldId id="1004" r:id="rId11"/>
    <p:sldId id="1005" r:id="rId12"/>
    <p:sldId id="997" r:id="rId13"/>
    <p:sldId id="998" r:id="rId14"/>
    <p:sldId id="1322" r:id="rId15"/>
    <p:sldId id="1362" r:id="rId16"/>
    <p:sldId id="1363" r:id="rId17"/>
    <p:sldId id="257" r:id="rId18"/>
    <p:sldId id="986" r:id="rId19"/>
    <p:sldId id="988" r:id="rId20"/>
    <p:sldId id="989" r:id="rId21"/>
    <p:sldId id="1324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Montserrat" panose="00000500000000000000" pitchFamily="2" charset="0"/>
      <p:regular r:id="rId30"/>
      <p:bold r:id="rId31"/>
      <p:italic r:id="rId32"/>
      <p:boldItalic r:id="rId33"/>
    </p:embeddedFont>
    <p:embeddedFont>
      <p:font typeface="Montserrat Black" panose="00000A00000000000000" pitchFamily="2" charset="0"/>
      <p:bold r:id="rId34"/>
      <p:boldItalic r:id="rId35"/>
    </p:embeddedFont>
    <p:embeddedFont>
      <p:font typeface="Montserrat SemiBold" panose="00000700000000000000" pitchFamily="2" charset="0"/>
      <p:bold r:id="rId36"/>
      <p:boldItalic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E6E6"/>
    <a:srgbClr val="FF9F1C"/>
    <a:srgbClr val="1942A6"/>
    <a:srgbClr val="7B93CC"/>
    <a:srgbClr val="9D399D"/>
    <a:srgbClr val="F0D5CF"/>
    <a:srgbClr val="FF56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59" autoAdjust="0"/>
    <p:restoredTop sz="95226" autoAdjust="0"/>
  </p:normalViewPr>
  <p:slideViewPr>
    <p:cSldViewPr snapToGrid="0" snapToObjects="1">
      <p:cViewPr varScale="1">
        <p:scale>
          <a:sx n="112" d="100"/>
          <a:sy n="112" d="100"/>
        </p:scale>
        <p:origin x="3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font" Target="fonts/font18.fntdata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77480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0CF9D4-6142-441F-9CC7-B111E5F3C8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BD84C9-C47B-4688-9E12-08B97B78C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306C19-EDB8-45AC-A06D-1C6E7A468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420566-273E-44F3-9CE4-498C94861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6D2815-D915-46BB-8E74-27731C32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326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2DE03E-921D-4B71-9894-652B786F0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279575F-2318-430B-A3C7-280A00723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D7F357-B243-4712-AB7A-F0C6E60A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082FC-CA95-4D75-B66C-561D51CC3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50573C-42FA-4875-8D00-243C2A88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735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45DC263-2243-4775-9DD9-3D4006A07E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9D7DE7F-6F3E-45F8-BCCB-1A39543D1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E95832-C46F-4E70-8D36-2D6C6305C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B8BEBA-10F7-420F-850F-8C895A1E5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5B1847-01D3-4BFB-9989-12EDDB18B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9836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785E31-5EE4-4031-8DAA-64044DE08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AB51F7-AD05-4812-9AEE-F0A7A18CE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39D8A6-338D-4A25-B834-B4A942E94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93547E-E0C5-4326-ADC3-C43A6781B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67DB44-D3F4-429C-AB2C-E561CB26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983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80BB85-69F4-4080-A77B-EECE9C1BE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01A13A-6D46-453F-BAB2-4BAD520A2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488E4D-D5CA-49EC-B38E-714DAC9C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B8CB60D-9BAE-4973-973B-4C6853AB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C6DFA2-C663-4447-B1F9-BB6A38C33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1660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99C6E8-AF90-4703-A9FA-9A65E134A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2C6401-88FE-47FD-A731-DD657AEEC6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AD3D0E6-298D-4282-8913-20026FB74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5D25A3-27E5-4E98-8C5A-B2B0697A7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63F4A1-44B5-41E4-B96B-51C286B37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96F89BA-5274-4D7F-A22B-03488DE51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075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C0A037-7520-4515-B45B-E8BD71A13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742552-6925-46F5-A258-858B909F1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0D3C8B9-BC17-42B1-9536-626041E4B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9F04948-91DA-4B89-B095-A18DE466F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512104A-EB67-4275-8DE6-7CA0254DD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ECE6559-6BBF-4F82-812F-26DCBE157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C43346E-31FD-437F-8433-ED2A4FFA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9BB8E7B-DEEF-4F36-AC1E-1ADBCD818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828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3D8A9B-DDEE-472D-98C8-342D02A24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891E0F-5CBA-4701-9802-49F747FD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DDB64FE-FE57-4FE5-A383-911D9E8B2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480F91C-FC09-444F-8303-0A51AAC90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553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4DC091D-E20B-43AF-85A6-D06B098A5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256F216-F3C5-4473-B251-72A6A8FB0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510FE17-D12B-4940-A9BA-F5142885E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1544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FB74CF-2BF5-499E-835A-8CD87C61F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A49E46-BCFA-4A8B-A9EC-843184808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73AFB1-BE5F-4F23-82EA-A9E2EDCFC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A59952-DF38-4E91-AC68-8C3C2211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2383BB-619B-4187-A5BC-042AE98C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22BE86-61A8-405E-B05C-9ED660BA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914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5C4CA-FD62-44D2-81B3-AB78C84EB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64F94F9-A9E5-4C0A-BC98-D38C5AA9AC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88FB35-2220-4ACE-970D-43F2556CC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CB7B7F-DA8E-4AED-B458-D0634CB1B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0F43AE8-ADD4-4B08-B8BC-39D66C3AE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34F0B5B-F0B4-42E7-AEF3-F79F94771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74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3E1944-26C3-41F2-9AC9-82569296A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855009-06D1-457C-AA16-D256E4C89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319EE4-DC46-41D9-BA81-50318AE273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E9FA1-3201-4CFE-B59E-2CC3904A385B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15DEA4-AA2E-4600-8609-2131E0FB2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E62007-BA97-4721-9442-9F52017CE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005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Roccurves.p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Hypertension_ranges_chart.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s://www.mayoclinic.org/diseases-conditions/high-blood-cholesterol/symptoms-causes/syc-2035080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ons.wikimedia.org/wiki/File:Clogged_Heart_Artery.jp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kaggle.com/uciml/default-of-credit-card-clients-datase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Clogged_Heart_Artery.jpg" TargetMode="External"/><Relationship Id="rId2" Type="http://schemas.openxmlformats.org/officeDocument/2006/relationships/hyperlink" Target="https://www.webmd.com/diabetes/glucose-diabetes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Library_of_Congress,_Rosenwald_4,_Bl._5r.jp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33727"/>
            <a:ext cx="5074919" cy="1561314"/>
            <a:chOff x="544022" y="1501647"/>
            <a:chExt cx="5074919" cy="156131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5074919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PROJECT OVERVIEW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97794" y="3062961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46994" y="3976857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46994" y="3973861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70794" y="4277450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61644" y="4277450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717142" y="4277450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57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262083" y="218357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CLASSIFICATION MODEL KPIs</a:t>
            </a:r>
          </a:p>
        </p:txBody>
      </p:sp>
      <p:sp>
        <p:nvSpPr>
          <p:cNvPr id="50" name="Google Shape;121;p17"/>
          <p:cNvSpPr txBox="1"/>
          <p:nvPr/>
        </p:nvSpPr>
        <p:spPr>
          <a:xfrm>
            <a:off x="695325" y="741577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ts val="3200"/>
              <a:buFont typeface="Calibri"/>
              <a:buNone/>
            </a:pPr>
            <a:endParaRPr sz="3200" b="1" kern="0">
              <a:solidFill>
                <a:srgbClr val="12435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3" name="Прямоугольник 11">
            <a:extLst>
              <a:ext uri="{FF2B5EF4-FFF2-40B4-BE49-F238E27FC236}">
                <a16:creationId xmlns:a16="http://schemas.microsoft.com/office/drawing/2014/main" id="{B4B1F363-5EFE-402E-91B7-C999DD6A5345}"/>
              </a:ext>
            </a:extLst>
          </p:cNvPr>
          <p:cNvSpPr/>
          <p:nvPr/>
        </p:nvSpPr>
        <p:spPr>
          <a:xfrm>
            <a:off x="78050" y="1109723"/>
            <a:ext cx="602911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CA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CA" sz="1600" dirty="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rPr>
              <a:t>Classiﬁcation Accuracy = (TP+TN) / (TP + TN + FP + FN)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CA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CA" sz="1600" dirty="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rPr>
              <a:t>Misclassiﬁcation rate (Error Rate) = (FP + FN) / (TP + TN + FP + FN)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CA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CA" sz="1600" dirty="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rPr>
              <a:t>Precision = TP/Total TRUE Predictions = TP/ (TP+FP) (When model predicted TRUE class, how often was it right?)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CA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CA" sz="1600" dirty="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rPr>
              <a:t>Recall = TP/ Actual TRUE = TP/ (TP+FN) (when the class was actually TRUE, how often did the classiﬁer get it right?)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8E762CE-8F12-47BA-85A7-B58CEF80C5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456869"/>
              </p:ext>
            </p:extLst>
          </p:nvPr>
        </p:nvGraphicFramePr>
        <p:xfrm>
          <a:off x="7614232" y="1250951"/>
          <a:ext cx="4145594" cy="3526786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0727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27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8603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407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Left Brace 10">
            <a:extLst>
              <a:ext uri="{FF2B5EF4-FFF2-40B4-BE49-F238E27FC236}">
                <a16:creationId xmlns:a16="http://schemas.microsoft.com/office/drawing/2014/main" id="{773FCEDB-8FCE-4E95-AB38-867CFAFD1574}"/>
              </a:ext>
            </a:extLst>
          </p:cNvPr>
          <p:cNvSpPr/>
          <p:nvPr/>
        </p:nvSpPr>
        <p:spPr>
          <a:xfrm>
            <a:off x="6970363" y="1243825"/>
            <a:ext cx="424543" cy="3594163"/>
          </a:xfrm>
          <a:prstGeom prst="leftBrace">
            <a:avLst>
              <a:gd name="adj1" fmla="val 123718"/>
              <a:gd name="adj2" fmla="val 50000"/>
            </a:avLst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03067D01-5B00-4DED-9338-50DCF8C2DD04}"/>
              </a:ext>
            </a:extLst>
          </p:cNvPr>
          <p:cNvSpPr/>
          <p:nvPr/>
        </p:nvSpPr>
        <p:spPr>
          <a:xfrm rot="5400000">
            <a:off x="9494960" y="-1152918"/>
            <a:ext cx="384139" cy="4012246"/>
          </a:xfrm>
          <a:prstGeom prst="leftBrace">
            <a:avLst>
              <a:gd name="adj1" fmla="val 123718"/>
              <a:gd name="adj2" fmla="val 50473"/>
            </a:avLst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61E8B0-D862-4519-8E42-447E2D86B319}"/>
              </a:ext>
            </a:extLst>
          </p:cNvPr>
          <p:cNvSpPr txBox="1"/>
          <p:nvPr/>
        </p:nvSpPr>
        <p:spPr>
          <a:xfrm rot="16200000">
            <a:off x="5384222" y="2677293"/>
            <a:ext cx="2287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PREDICTIONS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AA1378-3056-43F5-97F6-0D9EFD730316}"/>
              </a:ext>
            </a:extLst>
          </p:cNvPr>
          <p:cNvSpPr txBox="1"/>
          <p:nvPr/>
        </p:nvSpPr>
        <p:spPr>
          <a:xfrm>
            <a:off x="8568774" y="43711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TRUE CLASS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67900C-CD6F-421E-AA75-BFE7DA05B247}"/>
              </a:ext>
            </a:extLst>
          </p:cNvPr>
          <p:cNvSpPr txBox="1"/>
          <p:nvPr/>
        </p:nvSpPr>
        <p:spPr>
          <a:xfrm>
            <a:off x="8011977" y="1912783"/>
            <a:ext cx="12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Roboto"/>
              </a:rPr>
              <a:t>TRUE +</a:t>
            </a:r>
            <a:endParaRPr lang="en-CA" sz="2400" b="1" dirty="0">
              <a:solidFill>
                <a:srgbClr val="00B050"/>
              </a:solidFill>
              <a:latin typeface="Roboto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E6D9B0-7D6E-4555-B0C6-4893DBAC7DE6}"/>
              </a:ext>
            </a:extLst>
          </p:cNvPr>
          <p:cNvSpPr txBox="1"/>
          <p:nvPr/>
        </p:nvSpPr>
        <p:spPr>
          <a:xfrm>
            <a:off x="10117696" y="3698648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Roboto"/>
              </a:rPr>
              <a:t>TRUE -</a:t>
            </a:r>
            <a:endParaRPr lang="en-CA" sz="2400" b="1" dirty="0">
              <a:solidFill>
                <a:srgbClr val="00B050"/>
              </a:solidFill>
              <a:latin typeface="Roboto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5749FD-FFEE-424E-9B42-1F4F221D1554}"/>
              </a:ext>
            </a:extLst>
          </p:cNvPr>
          <p:cNvSpPr txBox="1"/>
          <p:nvPr/>
        </p:nvSpPr>
        <p:spPr>
          <a:xfrm>
            <a:off x="7214647" y="1851827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+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E023B1-2183-42BF-8313-4F1136F02919}"/>
              </a:ext>
            </a:extLst>
          </p:cNvPr>
          <p:cNvSpPr txBox="1"/>
          <p:nvPr/>
        </p:nvSpPr>
        <p:spPr>
          <a:xfrm>
            <a:off x="7231404" y="4012238"/>
            <a:ext cx="25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-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4330D3-B3EB-4E72-9E5D-FC2D49148135}"/>
              </a:ext>
            </a:extLst>
          </p:cNvPr>
          <p:cNvSpPr txBox="1"/>
          <p:nvPr/>
        </p:nvSpPr>
        <p:spPr>
          <a:xfrm>
            <a:off x="8490506" y="782160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+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B7F8B9-38FB-4E84-B809-F14A275A5AF9}"/>
              </a:ext>
            </a:extLst>
          </p:cNvPr>
          <p:cNvSpPr txBox="1"/>
          <p:nvPr/>
        </p:nvSpPr>
        <p:spPr>
          <a:xfrm>
            <a:off x="10597320" y="765429"/>
            <a:ext cx="25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-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EA201D-B945-4B2E-A245-1275DFFA8A0C}"/>
              </a:ext>
            </a:extLst>
          </p:cNvPr>
          <p:cNvSpPr txBox="1"/>
          <p:nvPr/>
        </p:nvSpPr>
        <p:spPr>
          <a:xfrm>
            <a:off x="10013487" y="1922401"/>
            <a:ext cx="1440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  <a:latin typeface="Roboto"/>
              </a:rPr>
              <a:t>FALSE +</a:t>
            </a:r>
            <a:endParaRPr lang="en-CA" sz="2400" b="1" dirty="0">
              <a:solidFill>
                <a:srgbClr val="FFC000"/>
              </a:solidFill>
              <a:latin typeface="Roboto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FD9987-052E-48E9-8B52-5AAD2D735E89}"/>
              </a:ext>
            </a:extLst>
          </p:cNvPr>
          <p:cNvSpPr txBox="1"/>
          <p:nvPr/>
        </p:nvSpPr>
        <p:spPr>
          <a:xfrm>
            <a:off x="8037288" y="3698648"/>
            <a:ext cx="1363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/>
              </a:rPr>
              <a:t>FALSE -</a:t>
            </a:r>
            <a:endParaRPr lang="en-CA" sz="2400" b="1" dirty="0">
              <a:solidFill>
                <a:srgbClr val="FF0000"/>
              </a:solidFill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371542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/>
      <p:bldP spid="14" grpId="0"/>
      <p:bldP spid="15" grpId="0"/>
      <p:bldP spid="16" grpId="0"/>
      <p:bldP spid="21" grpId="0"/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9">
            <a:extLst>
              <a:ext uri="{FF2B5EF4-FFF2-40B4-BE49-F238E27FC236}">
                <a16:creationId xmlns:a16="http://schemas.microsoft.com/office/drawing/2014/main" id="{E44DA10E-6A6C-F143-98DC-D6AB19971EC2}"/>
              </a:ext>
            </a:extLst>
          </p:cNvPr>
          <p:cNvSpPr/>
          <p:nvPr/>
        </p:nvSpPr>
        <p:spPr>
          <a:xfrm>
            <a:off x="268371" y="179293"/>
            <a:ext cx="98274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PRECISION Vs. RECALL EXAMPLE </a:t>
            </a:r>
          </a:p>
        </p:txBody>
      </p:sp>
      <p:sp>
        <p:nvSpPr>
          <p:cNvPr id="5" name="Google Shape;121;p17">
            <a:extLst>
              <a:ext uri="{FF2B5EF4-FFF2-40B4-BE49-F238E27FC236}">
                <a16:creationId xmlns:a16="http://schemas.microsoft.com/office/drawing/2014/main" id="{AB940B69-069D-0E44-9B44-FACBE97ED73A}"/>
              </a:ext>
            </a:extLst>
          </p:cNvPr>
          <p:cNvSpPr txBox="1"/>
          <p:nvPr/>
        </p:nvSpPr>
        <p:spPr>
          <a:xfrm>
            <a:off x="695325" y="741577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None/>
              <a:tabLst/>
              <a:defRPr/>
            </a:pPr>
            <a:endParaRPr kumimoji="0" sz="3200" b="1" i="0" u="none" strike="noStrike" kern="0" cap="none" spc="0" normalizeH="0" baseline="0" noProof="0">
              <a:ln>
                <a:noFill/>
              </a:ln>
              <a:solidFill>
                <a:srgbClr val="124359"/>
              </a:solidFill>
              <a:effectLst/>
              <a:uLnTx/>
              <a:uFillTx/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" name="Прямоугольник 11">
            <a:extLst>
              <a:ext uri="{FF2B5EF4-FFF2-40B4-BE49-F238E27FC236}">
                <a16:creationId xmlns:a16="http://schemas.microsoft.com/office/drawing/2014/main" id="{F794E0E4-A3CB-4342-9067-0BD04189F91E}"/>
              </a:ext>
            </a:extLst>
          </p:cNvPr>
          <p:cNvSpPr/>
          <p:nvPr/>
        </p:nvSpPr>
        <p:spPr>
          <a:xfrm>
            <a:off x="503442" y="4827932"/>
            <a:ext cx="105726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ontserrat" charset="0"/>
              <a:ea typeface="Montserrat" charset="0"/>
              <a:cs typeface="Montserrat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rPr>
              <a:t>Classiﬁcation Accuracy = (TP+TN) / (TP + TN + FP + FN) = 91%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rPr>
              <a:t>Precision = TP/Total TRUE Predictions = TP/ (TP+FP) = ½=50%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rPr>
              <a:t>Recall = TP/ Actual TRUE = TP/ (TP+FN) = 1/9 = 11%</a:t>
            </a:r>
          </a:p>
        </p:txBody>
      </p:sp>
      <p:sp>
        <p:nvSpPr>
          <p:cNvPr id="7" name="Google Shape;123;p17">
            <a:extLst>
              <a:ext uri="{FF2B5EF4-FFF2-40B4-BE49-F238E27FC236}">
                <a16:creationId xmlns:a16="http://schemas.microsoft.com/office/drawing/2014/main" id="{083C376A-7988-8142-BCC4-E56CCC6E4F55}"/>
              </a:ext>
            </a:extLst>
          </p:cNvPr>
          <p:cNvSpPr txBox="1"/>
          <p:nvPr/>
        </p:nvSpPr>
        <p:spPr>
          <a:xfrm>
            <a:off x="-2057104" y="1971850"/>
            <a:ext cx="5940423" cy="50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24359"/>
              </a:buClr>
              <a:buSzPts val="3200"/>
              <a:buFont typeface="Montserrat Black"/>
              <a:buNone/>
              <a:tabLst/>
              <a:defRPr/>
            </a:pP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124359"/>
              </a:solidFill>
              <a:effectLst/>
              <a:uLnTx/>
              <a:uFillTx/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78ED07D-4409-3A49-AE96-C7A8B78029C0}"/>
              </a:ext>
            </a:extLst>
          </p:cNvPr>
          <p:cNvGraphicFramePr>
            <a:graphicFrameLocks noGrp="1"/>
          </p:cNvGraphicFramePr>
          <p:nvPr/>
        </p:nvGraphicFramePr>
        <p:xfrm>
          <a:off x="1808495" y="2453583"/>
          <a:ext cx="3236832" cy="2574512"/>
        </p:xfrm>
        <a:graphic>
          <a:graphicData uri="http://schemas.openxmlformats.org/drawingml/2006/table">
            <a:tbl>
              <a:tblPr firstRow="1" bandRow="1"/>
              <a:tblGrid>
                <a:gridCol w="16184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84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0378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sz="1800" b="1" kern="1200" dirty="0">
                        <a:solidFill>
                          <a:schemeClr val="tx1"/>
                        </a:solidFill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/>
                    </a:p>
                  </a:txBody>
                  <a:tcPr>
                    <a:lnL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073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/>
                    </a:p>
                  </a:txBody>
                  <a:tcPr>
                    <a:lnL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Roboto"/>
                        </a:defRPr>
                      </a:lvl9pPr>
                    </a:lstStyle>
                    <a:p>
                      <a:endParaRPr lang="en-CA" dirty="0"/>
                    </a:p>
                  </a:txBody>
                  <a:tcPr>
                    <a:lnL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A0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Left Brace 8">
            <a:extLst>
              <a:ext uri="{FF2B5EF4-FFF2-40B4-BE49-F238E27FC236}">
                <a16:creationId xmlns:a16="http://schemas.microsoft.com/office/drawing/2014/main" id="{AF559562-2E19-7F44-AC9C-C7142A054922}"/>
              </a:ext>
            </a:extLst>
          </p:cNvPr>
          <p:cNvSpPr/>
          <p:nvPr/>
        </p:nvSpPr>
        <p:spPr>
          <a:xfrm>
            <a:off x="1164626" y="2446457"/>
            <a:ext cx="424543" cy="2432167"/>
          </a:xfrm>
          <a:prstGeom prst="leftBrace">
            <a:avLst>
              <a:gd name="adj1" fmla="val 123718"/>
              <a:gd name="adj2" fmla="val 50000"/>
            </a:avLst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4D855C6F-28F2-394B-8130-289A80CBCE14}"/>
              </a:ext>
            </a:extLst>
          </p:cNvPr>
          <p:cNvSpPr/>
          <p:nvPr/>
        </p:nvSpPr>
        <p:spPr>
          <a:xfrm rot="5400000">
            <a:off x="3336574" y="402364"/>
            <a:ext cx="384139" cy="3306947"/>
          </a:xfrm>
          <a:prstGeom prst="leftBrace">
            <a:avLst>
              <a:gd name="adj1" fmla="val 123718"/>
              <a:gd name="adj2" fmla="val 50473"/>
            </a:avLst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3BEB1B-9E51-4146-B48B-14BF83DBD444}"/>
              </a:ext>
            </a:extLst>
          </p:cNvPr>
          <p:cNvSpPr txBox="1"/>
          <p:nvPr/>
        </p:nvSpPr>
        <p:spPr>
          <a:xfrm rot="16200000">
            <a:off x="-484913" y="3494989"/>
            <a:ext cx="2287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PREDICTIONS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EAC26C-0FE5-1C47-BF9D-61F9D9C263B7}"/>
              </a:ext>
            </a:extLst>
          </p:cNvPr>
          <p:cNvSpPr txBox="1"/>
          <p:nvPr/>
        </p:nvSpPr>
        <p:spPr>
          <a:xfrm>
            <a:off x="2308656" y="1226969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TRUE CLASS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94BBAA-F79A-FF41-971F-9F6ACAA0EED5}"/>
              </a:ext>
            </a:extLst>
          </p:cNvPr>
          <p:cNvSpPr txBox="1"/>
          <p:nvPr/>
        </p:nvSpPr>
        <p:spPr>
          <a:xfrm>
            <a:off x="1992438" y="2907202"/>
            <a:ext cx="1092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TP = 1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444D03-2B55-804E-8B09-308E14D8A363}"/>
              </a:ext>
            </a:extLst>
          </p:cNvPr>
          <p:cNvSpPr txBox="1"/>
          <p:nvPr/>
        </p:nvSpPr>
        <p:spPr>
          <a:xfrm>
            <a:off x="3629086" y="4167136"/>
            <a:ext cx="12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TN = 90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DE83E6-7441-B24B-83AC-873B1CEE6AC5}"/>
              </a:ext>
            </a:extLst>
          </p:cNvPr>
          <p:cNvSpPr txBox="1"/>
          <p:nvPr/>
        </p:nvSpPr>
        <p:spPr>
          <a:xfrm>
            <a:off x="1408910" y="3054459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+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E1E037-458D-374C-AF49-DA5DF8B230F8}"/>
              </a:ext>
            </a:extLst>
          </p:cNvPr>
          <p:cNvSpPr txBox="1"/>
          <p:nvPr/>
        </p:nvSpPr>
        <p:spPr>
          <a:xfrm>
            <a:off x="1427397" y="4137627"/>
            <a:ext cx="25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-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EEE9A3-39BF-6D42-98F3-B74441D05F6A}"/>
              </a:ext>
            </a:extLst>
          </p:cNvPr>
          <p:cNvSpPr txBox="1"/>
          <p:nvPr/>
        </p:nvSpPr>
        <p:spPr>
          <a:xfrm>
            <a:off x="2497433" y="1994600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+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D86874-7B9F-F041-8D48-6B8AB745E25B}"/>
              </a:ext>
            </a:extLst>
          </p:cNvPr>
          <p:cNvSpPr txBox="1"/>
          <p:nvPr/>
        </p:nvSpPr>
        <p:spPr>
          <a:xfrm>
            <a:off x="4013545" y="1938840"/>
            <a:ext cx="25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-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14C5DA-59D6-3648-AEFB-35F893737E7D}"/>
              </a:ext>
            </a:extLst>
          </p:cNvPr>
          <p:cNvSpPr txBox="1"/>
          <p:nvPr/>
        </p:nvSpPr>
        <p:spPr>
          <a:xfrm>
            <a:off x="3698723" y="2907202"/>
            <a:ext cx="1092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FP = 1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A900B8-3304-534E-AF7C-7FB1B6E85AF5}"/>
              </a:ext>
            </a:extLst>
          </p:cNvPr>
          <p:cNvSpPr txBox="1"/>
          <p:nvPr/>
        </p:nvSpPr>
        <p:spPr>
          <a:xfrm>
            <a:off x="2037033" y="4183160"/>
            <a:ext cx="1116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FN = 8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549ABB-E3EA-9C47-9804-7BA5DA1F5267}"/>
              </a:ext>
            </a:extLst>
          </p:cNvPr>
          <p:cNvSpPr txBox="1">
            <a:spLocks/>
          </p:cNvSpPr>
          <p:nvPr/>
        </p:nvSpPr>
        <p:spPr>
          <a:xfrm>
            <a:off x="5571630" y="2055837"/>
            <a:ext cx="57671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/>
              </a:rPr>
              <a:t>Accuracy is generally misleading and is not enough to assess the performance of a classifier.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/>
              </a:rPr>
              <a:t>Recall is an important KPI in situations where: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en-US" sz="1800" dirty="0">
                <a:latin typeface="Montserrat"/>
              </a:rPr>
              <a:t>Dataset is highly unbalanced; cases when you have small cancer patients compared to healthy ones.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4457EF-7B0F-4395-9E0D-2BACD395F556}"/>
              </a:ext>
            </a:extLst>
          </p:cNvPr>
          <p:cNvSpPr txBox="1"/>
          <p:nvPr/>
        </p:nvSpPr>
        <p:spPr>
          <a:xfrm>
            <a:off x="7062702" y="604665"/>
            <a:ext cx="2998796" cy="1200329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CA" b="1" dirty="0"/>
              <a:t>FACTS: </a:t>
            </a:r>
          </a:p>
          <a:p>
            <a:pPr algn="ctr"/>
            <a:r>
              <a:rPr lang="en-CA" b="1" dirty="0"/>
              <a:t>100 PATIENTS TOTAL</a:t>
            </a:r>
          </a:p>
          <a:p>
            <a:pPr algn="ctr"/>
            <a:r>
              <a:rPr lang="en-CA" b="1" dirty="0"/>
              <a:t>91 PATIENTS ARE HEALTHY </a:t>
            </a:r>
          </a:p>
          <a:p>
            <a:pPr algn="ctr"/>
            <a:r>
              <a:rPr lang="en-CA" b="1" dirty="0"/>
              <a:t>9 PATIENTS HAVE CANCER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51753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  <p:bldP spid="13" grpId="0"/>
      <p:bldP spid="14" grpId="0"/>
      <p:bldP spid="19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9">
            <a:extLst>
              <a:ext uri="{FF2B5EF4-FFF2-40B4-BE49-F238E27FC236}">
                <a16:creationId xmlns:a16="http://schemas.microsoft.com/office/drawing/2014/main" id="{3EB0C055-FD6D-814B-97D3-04BFC9F14AE5}"/>
              </a:ext>
            </a:extLst>
          </p:cNvPr>
          <p:cNvSpPr/>
          <p:nvPr/>
        </p:nvSpPr>
        <p:spPr>
          <a:xfrm>
            <a:off x="302428" y="0"/>
            <a:ext cx="68053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ROC (RECEIVER OPERATING CHARACTERISTIC CURVE) </a:t>
            </a:r>
          </a:p>
        </p:txBody>
      </p:sp>
      <p:pic>
        <p:nvPicPr>
          <p:cNvPr id="5" name="Picture 2" descr="File:Roccurves.png">
            <a:extLst>
              <a:ext uri="{FF2B5EF4-FFF2-40B4-BE49-F238E27FC236}">
                <a16:creationId xmlns:a16="http://schemas.microsoft.com/office/drawing/2014/main" id="{E6E0F0BD-D841-8D40-8D8D-58A2587DF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428" y="1532369"/>
            <a:ext cx="4331630" cy="4201681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4720B9-4B52-F64C-A8D3-588C257C8170}"/>
              </a:ext>
            </a:extLst>
          </p:cNvPr>
          <p:cNvSpPr/>
          <p:nvPr/>
        </p:nvSpPr>
        <p:spPr>
          <a:xfrm>
            <a:off x="2775782" y="6223895"/>
            <a:ext cx="56685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Credit: https://commons.wikimedia.org/wiki/File:Roccurves.png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Прямоугольник 11">
            <a:extLst>
              <a:ext uri="{FF2B5EF4-FFF2-40B4-BE49-F238E27FC236}">
                <a16:creationId xmlns:a16="http://schemas.microsoft.com/office/drawing/2014/main" id="{E60A35AD-E369-FB49-A52C-A2E4E8C7E0A3}"/>
              </a:ext>
            </a:extLst>
          </p:cNvPr>
          <p:cNvSpPr/>
          <p:nvPr/>
        </p:nvSpPr>
        <p:spPr>
          <a:xfrm>
            <a:off x="4860536" y="1135571"/>
            <a:ext cx="716756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ROC Curve is a metric that assesses the model ability to distinguish between binary (0 or 1) classes.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ROC curve is created by plotting the true positive rate (TPR) against the false positive rate (FPR) at various threshold settings.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true-positive rate is also known as sensitivity, recall or probability of detection in machine learning.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false-positive rate is also known as the probability of false alarm and can be calculated as (1 − specificity).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Points above the diagonal line represent good classification (better than random)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model performance improves if it becomes skewed towards the upper left corner. </a:t>
            </a:r>
          </a:p>
        </p:txBody>
      </p:sp>
      <p:sp>
        <p:nvSpPr>
          <p:cNvPr id="9" name="AutoShape 4" descr="-\infty ">
            <a:extLst>
              <a:ext uri="{FF2B5EF4-FFF2-40B4-BE49-F238E27FC236}">
                <a16:creationId xmlns:a16="http://schemas.microsoft.com/office/drawing/2014/main" id="{48172954-64D0-6447-8924-77B1F865B24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936150" y="-2206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229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9">
            <a:extLst>
              <a:ext uri="{FF2B5EF4-FFF2-40B4-BE49-F238E27FC236}">
                <a16:creationId xmlns:a16="http://schemas.microsoft.com/office/drawing/2014/main" id="{EA9CA3CE-E973-3B42-8CA2-71D9F4FB45C7}"/>
              </a:ext>
            </a:extLst>
          </p:cNvPr>
          <p:cNvSpPr/>
          <p:nvPr/>
        </p:nvSpPr>
        <p:spPr>
          <a:xfrm>
            <a:off x="300081" y="169561"/>
            <a:ext cx="115911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AUC (AREA UNDER CURVE) </a:t>
            </a:r>
          </a:p>
        </p:txBody>
      </p:sp>
      <p:sp>
        <p:nvSpPr>
          <p:cNvPr id="5" name="Прямоугольник 11">
            <a:extLst>
              <a:ext uri="{FF2B5EF4-FFF2-40B4-BE49-F238E27FC236}">
                <a16:creationId xmlns:a16="http://schemas.microsoft.com/office/drawing/2014/main" id="{B4D40B56-A97A-E947-A783-97D7FC660A37}"/>
              </a:ext>
            </a:extLst>
          </p:cNvPr>
          <p:cNvSpPr/>
          <p:nvPr/>
        </p:nvSpPr>
        <p:spPr>
          <a:xfrm>
            <a:off x="6605019" y="631226"/>
            <a:ext cx="518295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lang="en-CA" altLang="en-US" sz="1800" dirty="0">
              <a:solidFill>
                <a:schemeClr val="tx1"/>
              </a:solidFill>
              <a:latin typeface="Montserrat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lang="en-CA" altLang="en-US" sz="1800" dirty="0">
              <a:solidFill>
                <a:schemeClr val="tx1"/>
              </a:solidFill>
              <a:latin typeface="Montserrat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sz="1800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light blue area represents the area Under the Curve of the Receiver Operating Characteristic (AUROC).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sz="1800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The diagonal dashed red line represents the ROC curve of a random predictor with AUROC of 0.5.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sz="1800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If ROC AUC = 1, perfect classifier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sz="1800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Predictor #1 is better than predictor #2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CA" altLang="en-US" sz="1800" dirty="0">
                <a:solidFill>
                  <a:schemeClr val="tx1"/>
                </a:solidFill>
                <a:latin typeface="Montserrat"/>
                <a:cs typeface="Arial" panose="020B0604020202020204" pitchFamily="34" charset="0"/>
              </a:rPr>
              <a:t>Higher the AUC, the better the model is at predicting 0s as 0s and 1s as 1s. </a:t>
            </a:r>
            <a:endParaRPr lang="en-CA" sz="1800" dirty="0">
              <a:solidFill>
                <a:schemeClr val="tx1"/>
              </a:solidFill>
              <a:latin typeface="Montserrat"/>
              <a:cs typeface="Arial" panose="020B0604020202020204" pitchFamily="34" charset="0"/>
            </a:endParaRPr>
          </a:p>
        </p:txBody>
      </p:sp>
      <p:sp>
        <p:nvSpPr>
          <p:cNvPr id="7" name="AutoShape 4" descr="-\infty ">
            <a:extLst>
              <a:ext uri="{FF2B5EF4-FFF2-40B4-BE49-F238E27FC236}">
                <a16:creationId xmlns:a16="http://schemas.microsoft.com/office/drawing/2014/main" id="{B0F258F0-23D7-D348-8FFC-53D54161DB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936150" y="-2206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206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75EC3B0-9B07-C543-B0CC-5721376EED9B}"/>
              </a:ext>
            </a:extLst>
          </p:cNvPr>
          <p:cNvCxnSpPr/>
          <p:nvPr/>
        </p:nvCxnSpPr>
        <p:spPr>
          <a:xfrm flipV="1">
            <a:off x="1454530" y="5106927"/>
            <a:ext cx="4795616" cy="327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C5F3223-A99B-6747-B1D7-576EC6EE9998}"/>
              </a:ext>
            </a:extLst>
          </p:cNvPr>
          <p:cNvCxnSpPr/>
          <p:nvPr/>
        </p:nvCxnSpPr>
        <p:spPr>
          <a:xfrm flipH="1" flipV="1">
            <a:off x="1455627" y="1454909"/>
            <a:ext cx="18137" cy="370695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7DACEDC-D1D4-5640-9D9E-AC324C4840B2}"/>
              </a:ext>
            </a:extLst>
          </p:cNvPr>
          <p:cNvSpPr txBox="1"/>
          <p:nvPr/>
        </p:nvSpPr>
        <p:spPr>
          <a:xfrm>
            <a:off x="2662031" y="5088806"/>
            <a:ext cx="3618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>
                <a:solidFill>
                  <a:schemeClr val="tx1"/>
                </a:solidFill>
              </a:rPr>
              <a:t>FALSE POSITIVE RATE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8B1C53-FC50-B942-9956-2CD2D56A030D}"/>
              </a:ext>
            </a:extLst>
          </p:cNvPr>
          <p:cNvSpPr txBox="1"/>
          <p:nvPr/>
        </p:nvSpPr>
        <p:spPr>
          <a:xfrm rot="16200000">
            <a:off x="-574460" y="2969960"/>
            <a:ext cx="3448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>
                <a:solidFill>
                  <a:schemeClr val="tx1"/>
                </a:solidFill>
              </a:rPr>
              <a:t>TRUE POSITIVE RATE</a:t>
            </a:r>
          </a:p>
        </p:txBody>
      </p:sp>
      <p:sp>
        <p:nvSpPr>
          <p:cNvPr id="12" name="Freeform 48">
            <a:extLst>
              <a:ext uri="{FF2B5EF4-FFF2-40B4-BE49-F238E27FC236}">
                <a16:creationId xmlns:a16="http://schemas.microsoft.com/office/drawing/2014/main" id="{8E934D5A-D2D4-B448-9BA9-68E1B0E738CA}"/>
              </a:ext>
            </a:extLst>
          </p:cNvPr>
          <p:cNvSpPr/>
          <p:nvPr/>
        </p:nvSpPr>
        <p:spPr>
          <a:xfrm>
            <a:off x="1473764" y="1541580"/>
            <a:ext cx="4795616" cy="3540918"/>
          </a:xfrm>
          <a:custGeom>
            <a:avLst/>
            <a:gdLst>
              <a:gd name="connsiteX0" fmla="*/ 0 w 5191125"/>
              <a:gd name="connsiteY0" fmla="*/ 3108613 h 3108613"/>
              <a:gd name="connsiteX1" fmla="*/ 657225 w 5191125"/>
              <a:gd name="connsiteY1" fmla="*/ 1775113 h 3108613"/>
              <a:gd name="connsiteX2" fmla="*/ 2085975 w 5191125"/>
              <a:gd name="connsiteY2" fmla="*/ 755938 h 3108613"/>
              <a:gd name="connsiteX3" fmla="*/ 3933825 w 5191125"/>
              <a:gd name="connsiteY3" fmla="*/ 213013 h 3108613"/>
              <a:gd name="connsiteX4" fmla="*/ 5191125 w 5191125"/>
              <a:gd name="connsiteY4" fmla="*/ 32038 h 310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91125" h="3108613">
                <a:moveTo>
                  <a:pt x="0" y="3108613"/>
                </a:moveTo>
                <a:cubicBezTo>
                  <a:pt x="154781" y="2637919"/>
                  <a:pt x="309563" y="2167225"/>
                  <a:pt x="657225" y="1775113"/>
                </a:cubicBezTo>
                <a:cubicBezTo>
                  <a:pt x="1004887" y="1383001"/>
                  <a:pt x="1539875" y="1016288"/>
                  <a:pt x="2085975" y="755938"/>
                </a:cubicBezTo>
                <a:cubicBezTo>
                  <a:pt x="2632075" y="495588"/>
                  <a:pt x="3416300" y="333663"/>
                  <a:pt x="3933825" y="213013"/>
                </a:cubicBezTo>
                <a:cubicBezTo>
                  <a:pt x="4451350" y="92363"/>
                  <a:pt x="5029200" y="-69562"/>
                  <a:pt x="5191125" y="32038"/>
                </a:cubicBezTo>
              </a:path>
            </a:pathLst>
          </a:custGeom>
          <a:solidFill>
            <a:srgbClr val="8FF6FF"/>
          </a:solidFill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rgbClr val="002060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6EC513F-3D3E-3749-B478-67D61073F53C}"/>
              </a:ext>
            </a:extLst>
          </p:cNvPr>
          <p:cNvCxnSpPr>
            <a:cxnSpLocks/>
            <a:endCxn id="12" idx="4"/>
          </p:cNvCxnSpPr>
          <p:nvPr/>
        </p:nvCxnSpPr>
        <p:spPr>
          <a:xfrm flipV="1">
            <a:off x="1481800" y="1578073"/>
            <a:ext cx="4787580" cy="3536738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6383">
            <a:extLst>
              <a:ext uri="{FF2B5EF4-FFF2-40B4-BE49-F238E27FC236}">
                <a16:creationId xmlns:a16="http://schemas.microsoft.com/office/drawing/2014/main" id="{8AA20804-B102-6345-952B-1E6258506362}"/>
              </a:ext>
            </a:extLst>
          </p:cNvPr>
          <p:cNvSpPr/>
          <p:nvPr/>
        </p:nvSpPr>
        <p:spPr>
          <a:xfrm>
            <a:off x="1702035" y="1633702"/>
            <a:ext cx="4634374" cy="3370747"/>
          </a:xfrm>
          <a:custGeom>
            <a:avLst/>
            <a:gdLst>
              <a:gd name="connsiteX0" fmla="*/ 4791075 w 4791075"/>
              <a:gd name="connsiteY0" fmla="*/ 0 h 3495675"/>
              <a:gd name="connsiteX1" fmla="*/ 4714875 w 4791075"/>
              <a:gd name="connsiteY1" fmla="*/ 3476625 h 3495675"/>
              <a:gd name="connsiteX2" fmla="*/ 0 w 4791075"/>
              <a:gd name="connsiteY2" fmla="*/ 3495675 h 3495675"/>
              <a:gd name="connsiteX3" fmla="*/ 4791075 w 4791075"/>
              <a:gd name="connsiteY3" fmla="*/ 0 h 349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1075" h="3495675">
                <a:moveTo>
                  <a:pt x="4791075" y="0"/>
                </a:moveTo>
                <a:lnTo>
                  <a:pt x="4714875" y="3476625"/>
                </a:lnTo>
                <a:lnTo>
                  <a:pt x="0" y="3495675"/>
                </a:lnTo>
                <a:lnTo>
                  <a:pt x="4791075" y="0"/>
                </a:lnTo>
                <a:close/>
              </a:path>
            </a:pathLst>
          </a:custGeom>
          <a:solidFill>
            <a:srgbClr val="8FF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cxnSp>
        <p:nvCxnSpPr>
          <p:cNvPr id="15" name="Curved Connector 54">
            <a:extLst>
              <a:ext uri="{FF2B5EF4-FFF2-40B4-BE49-F238E27FC236}">
                <a16:creationId xmlns:a16="http://schemas.microsoft.com/office/drawing/2014/main" id="{A1EFDB69-EC6D-8C42-91BB-573377B31490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26801" y="2931272"/>
            <a:ext cx="1004801" cy="800104"/>
          </a:xfrm>
          <a:prstGeom prst="curvedConnector3">
            <a:avLst>
              <a:gd name="adj1" fmla="val 5000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ECD139A-7721-2947-BD9B-53A0F034EB77}"/>
              </a:ext>
            </a:extLst>
          </p:cNvPr>
          <p:cNvSpPr txBox="1"/>
          <p:nvPr/>
        </p:nvSpPr>
        <p:spPr>
          <a:xfrm>
            <a:off x="4612730" y="3772630"/>
            <a:ext cx="1404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rgbClr val="002060"/>
                </a:solidFill>
              </a:rPr>
              <a:t>RANDOM PREDICTOR</a:t>
            </a:r>
          </a:p>
        </p:txBody>
      </p:sp>
      <p:cxnSp>
        <p:nvCxnSpPr>
          <p:cNvPr id="17" name="Curved Connector 56">
            <a:extLst>
              <a:ext uri="{FF2B5EF4-FFF2-40B4-BE49-F238E27FC236}">
                <a16:creationId xmlns:a16="http://schemas.microsoft.com/office/drawing/2014/main" id="{9A511E9D-684D-884D-871F-1CE195C5E3EB}"/>
              </a:ext>
            </a:extLst>
          </p:cNvPr>
          <p:cNvCxnSpPr>
            <a:cxnSpLocks/>
          </p:cNvCxnSpPr>
          <p:nvPr/>
        </p:nvCxnSpPr>
        <p:spPr>
          <a:xfrm rot="10800000">
            <a:off x="3852339" y="1306361"/>
            <a:ext cx="776811" cy="592451"/>
          </a:xfrm>
          <a:prstGeom prst="curvedConnector3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643E024-B9CC-7444-BAE2-8451A75254CB}"/>
              </a:ext>
            </a:extLst>
          </p:cNvPr>
          <p:cNvSpPr txBox="1"/>
          <p:nvPr/>
        </p:nvSpPr>
        <p:spPr>
          <a:xfrm>
            <a:off x="2162997" y="1152475"/>
            <a:ext cx="1804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PREDICTOR #1</a:t>
            </a:r>
          </a:p>
        </p:txBody>
      </p:sp>
      <p:sp>
        <p:nvSpPr>
          <p:cNvPr id="19" name="Freeform: Shape 16393">
            <a:extLst>
              <a:ext uri="{FF2B5EF4-FFF2-40B4-BE49-F238E27FC236}">
                <a16:creationId xmlns:a16="http://schemas.microsoft.com/office/drawing/2014/main" id="{D479E3D4-585F-7F45-9E3D-5EE4CD7CC450}"/>
              </a:ext>
            </a:extLst>
          </p:cNvPr>
          <p:cNvSpPr/>
          <p:nvPr/>
        </p:nvSpPr>
        <p:spPr>
          <a:xfrm>
            <a:off x="1497171" y="1560548"/>
            <a:ext cx="4752975" cy="3495675"/>
          </a:xfrm>
          <a:custGeom>
            <a:avLst/>
            <a:gdLst>
              <a:gd name="connsiteX0" fmla="*/ 0 w 4752975"/>
              <a:gd name="connsiteY0" fmla="*/ 3495675 h 3495675"/>
              <a:gd name="connsiteX1" fmla="*/ 1200150 w 4752975"/>
              <a:gd name="connsiteY1" fmla="*/ 1952625 h 3495675"/>
              <a:gd name="connsiteX2" fmla="*/ 2962275 w 4752975"/>
              <a:gd name="connsiteY2" fmla="*/ 762000 h 3495675"/>
              <a:gd name="connsiteX3" fmla="*/ 4752975 w 4752975"/>
              <a:gd name="connsiteY3" fmla="*/ 0 h 349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52975" h="3495675">
                <a:moveTo>
                  <a:pt x="0" y="3495675"/>
                </a:moveTo>
                <a:cubicBezTo>
                  <a:pt x="353219" y="2951956"/>
                  <a:pt x="706438" y="2408237"/>
                  <a:pt x="1200150" y="1952625"/>
                </a:cubicBezTo>
                <a:cubicBezTo>
                  <a:pt x="1693862" y="1497013"/>
                  <a:pt x="2370138" y="1087437"/>
                  <a:pt x="2962275" y="762000"/>
                </a:cubicBezTo>
                <a:cubicBezTo>
                  <a:pt x="3554412" y="436563"/>
                  <a:pt x="4470400" y="157163"/>
                  <a:pt x="4752975" y="0"/>
                </a:cubicBezTo>
              </a:path>
            </a:pathLst>
          </a:cu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cxnSp>
        <p:nvCxnSpPr>
          <p:cNvPr id="20" name="Curved Connector 56">
            <a:extLst>
              <a:ext uri="{FF2B5EF4-FFF2-40B4-BE49-F238E27FC236}">
                <a16:creationId xmlns:a16="http://schemas.microsoft.com/office/drawing/2014/main" id="{70D89880-1B9E-B944-8F83-AA07F2990350}"/>
              </a:ext>
            </a:extLst>
          </p:cNvPr>
          <p:cNvCxnSpPr>
            <a:cxnSpLocks/>
          </p:cNvCxnSpPr>
          <p:nvPr/>
        </p:nvCxnSpPr>
        <p:spPr>
          <a:xfrm rot="10800000">
            <a:off x="3304075" y="1933488"/>
            <a:ext cx="776811" cy="592451"/>
          </a:xfrm>
          <a:prstGeom prst="curvedConnector3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422688F-826B-194B-87EF-C20ED6DC85A5}"/>
              </a:ext>
            </a:extLst>
          </p:cNvPr>
          <p:cNvSpPr txBox="1"/>
          <p:nvPr/>
        </p:nvSpPr>
        <p:spPr>
          <a:xfrm>
            <a:off x="1614733" y="1779602"/>
            <a:ext cx="1804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PREDICTOR #2</a:t>
            </a:r>
          </a:p>
        </p:txBody>
      </p:sp>
    </p:spTree>
    <p:extLst>
      <p:ext uri="{BB962C8B-B14F-4D97-AF65-F5344CB8AC3E}">
        <p14:creationId xmlns:p14="http://schemas.microsoft.com/office/powerpoint/2010/main" val="2085029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33727"/>
            <a:ext cx="5901166" cy="1561314"/>
            <a:chOff x="544022" y="1501647"/>
            <a:chExt cx="5901166" cy="156131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590116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CODE DEMO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97794" y="3062961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46994" y="3976857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46994" y="3973861"/>
            <a:ext cx="2161520" cy="228589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70794" y="4277450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61644" y="4277450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651079" y="4277450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88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9">
            <a:extLst>
              <a:ext uri="{FF2B5EF4-FFF2-40B4-BE49-F238E27FC236}">
                <a16:creationId xmlns:a16="http://schemas.microsoft.com/office/drawing/2014/main" id="{EA9CA3CE-E973-3B42-8CA2-71D9F4FB45C7}"/>
              </a:ext>
            </a:extLst>
          </p:cNvPr>
          <p:cNvSpPr/>
          <p:nvPr/>
        </p:nvSpPr>
        <p:spPr>
          <a:xfrm>
            <a:off x="300081" y="169561"/>
            <a:ext cx="115911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CODE DEMO </a:t>
            </a:r>
          </a:p>
        </p:txBody>
      </p:sp>
      <p:sp>
        <p:nvSpPr>
          <p:cNvPr id="7" name="AutoShape 4" descr="-\infty ">
            <a:extLst>
              <a:ext uri="{FF2B5EF4-FFF2-40B4-BE49-F238E27FC236}">
                <a16:creationId xmlns:a16="http://schemas.microsoft.com/office/drawing/2014/main" id="{B0F258F0-23D7-D348-8FFC-53D54161DB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936150" y="-2206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206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6D62BD-C23F-4E54-88A8-52C7EB2D1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1329849"/>
            <a:ext cx="11074400" cy="482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8506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256049"/>
            <a:ext cx="5204928" cy="1938992"/>
            <a:chOff x="544022" y="1123969"/>
            <a:chExt cx="5204928" cy="1938992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123969"/>
              <a:ext cx="5204928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FINAL END-OF-DAY CAPSTONE PROJECT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97794" y="3062961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46994" y="3976857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46994" y="3973861"/>
            <a:ext cx="1974908" cy="228592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70794" y="4277450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61644" y="4277450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469502" y="4304806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656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D6C86-9F54-485F-A61E-E3518A1655A5}"/>
              </a:ext>
            </a:extLst>
          </p:cNvPr>
          <p:cNvSpPr/>
          <p:nvPr/>
        </p:nvSpPr>
        <p:spPr>
          <a:xfrm>
            <a:off x="585926" y="1535837"/>
            <a:ext cx="10946167" cy="2130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BFA9E2-59AB-4762-9D2B-4E20CCD15619}"/>
              </a:ext>
            </a:extLst>
          </p:cNvPr>
          <p:cNvSpPr/>
          <p:nvPr/>
        </p:nvSpPr>
        <p:spPr>
          <a:xfrm>
            <a:off x="176334" y="449220"/>
            <a:ext cx="11070455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 charset="0"/>
              </a:rPr>
              <a:t>Aim of the problem is to detect the presence or absence of cardiovascular disease in person based on the given features.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 charset="0"/>
              </a:rPr>
              <a:t>Features available are: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Age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Height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Weight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Gender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Smoking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Alcohol intake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Physical activity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Systolic blood pressure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Diastolic blood pressure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Cholesterol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Glucose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000" dirty="0">
              <a:latin typeface="Montserrat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CA" sz="2000" dirty="0">
              <a:latin typeface="Montserrat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000" dirty="0"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latin typeface="Montserrat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92BDB9-5B72-4AE6-B5AB-E44B226E7A16}"/>
              </a:ext>
            </a:extLst>
          </p:cNvPr>
          <p:cNvSpPr/>
          <p:nvPr/>
        </p:nvSpPr>
        <p:spPr>
          <a:xfrm>
            <a:off x="176334" y="237642"/>
            <a:ext cx="64870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PROJECT OVERVIEW:</a:t>
            </a:r>
            <a:endParaRPr lang="en-US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996A765-0E83-414E-8D2E-DBB9D49352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988" y="1657615"/>
            <a:ext cx="5934105" cy="333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D918C15-4D01-4136-B9AA-70DD61C2BAF7}"/>
              </a:ext>
            </a:extLst>
          </p:cNvPr>
          <p:cNvSpPr/>
          <p:nvPr/>
        </p:nvSpPr>
        <p:spPr>
          <a:xfrm>
            <a:off x="247955" y="5449448"/>
            <a:ext cx="812298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Montserrat" charset="0"/>
              </a:rPr>
              <a:t>Data Source: </a:t>
            </a:r>
            <a:r>
              <a:rPr lang="en-US" dirty="0">
                <a:latin typeface="Montserrat" charset="0"/>
              </a:rPr>
              <a:t>https://www.kaggle.com/sulianova/cardiovascular-disease-dataset</a:t>
            </a:r>
            <a:endParaRPr lang="en-CA" dirty="0"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latin typeface="Montserrat" charset="0"/>
              </a:rPr>
              <a:t>Image Source: </a:t>
            </a:r>
            <a:r>
              <a:rPr lang="fr-FR" dirty="0">
                <a:latin typeface="Montserrat" charset="0"/>
              </a:rPr>
              <a:t>https://commons.wikimedia.org/wiki/File:Human_Heart_and_Circulatory_System.png</a:t>
            </a:r>
          </a:p>
        </p:txBody>
      </p:sp>
    </p:spTree>
    <p:extLst>
      <p:ext uri="{BB962C8B-B14F-4D97-AF65-F5344CB8AC3E}">
        <p14:creationId xmlns:p14="http://schemas.microsoft.com/office/powerpoint/2010/main" val="4041612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D6C86-9F54-485F-A61E-E3518A1655A5}"/>
              </a:ext>
            </a:extLst>
          </p:cNvPr>
          <p:cNvSpPr/>
          <p:nvPr/>
        </p:nvSpPr>
        <p:spPr>
          <a:xfrm>
            <a:off x="585926" y="1535837"/>
            <a:ext cx="10946167" cy="2130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722D7D-8492-4ABA-A9C3-CCEA9F7189D7}"/>
              </a:ext>
            </a:extLst>
          </p:cNvPr>
          <p:cNvSpPr/>
          <p:nvPr/>
        </p:nvSpPr>
        <p:spPr>
          <a:xfrm>
            <a:off x="585926" y="6329779"/>
            <a:ext cx="2929631" cy="306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BFA9E2-59AB-4762-9D2B-4E20CCD15619}"/>
              </a:ext>
            </a:extLst>
          </p:cNvPr>
          <p:cNvSpPr/>
          <p:nvPr/>
        </p:nvSpPr>
        <p:spPr>
          <a:xfrm>
            <a:off x="176334" y="1120580"/>
            <a:ext cx="6834066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Montserrat" charset="0"/>
              </a:rPr>
              <a:t>Blood Pressure notes: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Blood pressure is represented by 2 numbers systolic and diastolic (ideally 120/80 mm Hg).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These two number are critical in assessing the heart health.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The top number represents </a:t>
            </a:r>
            <a:r>
              <a:rPr lang="en-US" sz="2000" b="1" dirty="0">
                <a:latin typeface="Montserrat" charset="0"/>
              </a:rPr>
              <a:t>systolic </a:t>
            </a:r>
            <a:r>
              <a:rPr lang="en-US" sz="2000" dirty="0">
                <a:latin typeface="Montserrat" charset="0"/>
              </a:rPr>
              <a:t>and the bottom number representing the </a:t>
            </a:r>
            <a:r>
              <a:rPr lang="en-US" sz="2000" b="1" dirty="0">
                <a:latin typeface="Montserrat" charset="0"/>
              </a:rPr>
              <a:t>diastolic</a:t>
            </a:r>
            <a:r>
              <a:rPr lang="en-US" sz="2000" dirty="0">
                <a:latin typeface="Montserrat" charset="0"/>
              </a:rPr>
              <a:t>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Systolic pressure indicates the blood pressure in the arteries when the blood is pumped out of the heart.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The diastolic pressure indicates the blood pressure between beats (at rest, filling up and ready to pump again).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If these numbers are high, that means that the heart is exerting more effort to pump blood in the arteries to the body.</a:t>
            </a:r>
          </a:p>
          <a:p>
            <a:endParaRPr lang="en-US" sz="2000" b="1" dirty="0">
              <a:latin typeface="Montserrat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92BDB9-5B72-4AE6-B5AB-E44B226E7A16}"/>
              </a:ext>
            </a:extLst>
          </p:cNvPr>
          <p:cNvSpPr/>
          <p:nvPr/>
        </p:nvSpPr>
        <p:spPr>
          <a:xfrm>
            <a:off x="176334" y="237642"/>
            <a:ext cx="98267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PROJECT OVERVIEW: NOTES ON BLOOD PRESSURE</a:t>
            </a:r>
            <a:endParaRPr lang="en-US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FA6A7F-08F0-4E4B-846C-31A99C2D0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219" y="2486378"/>
            <a:ext cx="4532235" cy="1419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3E8654-C83F-4C38-8C4E-2AFB6D7FF59F}"/>
              </a:ext>
            </a:extLst>
          </p:cNvPr>
          <p:cNvSpPr/>
          <p:nvPr/>
        </p:nvSpPr>
        <p:spPr>
          <a:xfrm>
            <a:off x="1432265" y="6163711"/>
            <a:ext cx="75874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Photo Source: https://commons.wikimedia.org/wiki/File:Hypertension_ranges_chart.png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323959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D6C86-9F54-485F-A61E-E3518A1655A5}"/>
              </a:ext>
            </a:extLst>
          </p:cNvPr>
          <p:cNvSpPr/>
          <p:nvPr/>
        </p:nvSpPr>
        <p:spPr>
          <a:xfrm>
            <a:off x="585926" y="1535837"/>
            <a:ext cx="10946167" cy="2130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722D7D-8492-4ABA-A9C3-CCEA9F7189D7}"/>
              </a:ext>
            </a:extLst>
          </p:cNvPr>
          <p:cNvSpPr/>
          <p:nvPr/>
        </p:nvSpPr>
        <p:spPr>
          <a:xfrm>
            <a:off x="585926" y="6329779"/>
            <a:ext cx="2929631" cy="306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BFA9E2-59AB-4762-9D2B-4E20CCD15619}"/>
              </a:ext>
            </a:extLst>
          </p:cNvPr>
          <p:cNvSpPr/>
          <p:nvPr/>
        </p:nvSpPr>
        <p:spPr>
          <a:xfrm>
            <a:off x="176333" y="1120580"/>
            <a:ext cx="6929317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Montserrat" charset="0"/>
              </a:rPr>
              <a:t>Cholesterol notes: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Cholesterol is a waxy material found in humans blood.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Normal level of cholesterol is necessary to ensure healthy body cells but as these levels increase, heart disease risk is elevated. 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This waxy material can block the arteries and could result in strokes and heart attacks.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Healthy lifestyle and regular exercises can reduce the risk of having high cholesterol levels.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More information: </a:t>
            </a:r>
            <a:r>
              <a:rPr lang="en-US" sz="2000" dirty="0">
                <a:latin typeface="Montserrat" charset="0"/>
                <a:hlinkClick r:id="rId2"/>
              </a:rPr>
              <a:t>https://www.mayoclinic.org/diseases-conditions/high-blood-cholesterol/symptoms-causes/syc-20350800</a:t>
            </a:r>
            <a:endParaRPr lang="en-US" sz="2000" dirty="0">
              <a:latin typeface="Montserrat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CA" sz="2000" dirty="0">
              <a:latin typeface="Montserrat" charset="0"/>
            </a:endParaRPr>
          </a:p>
          <a:p>
            <a:endParaRPr lang="en-US" sz="2000" b="1" dirty="0">
              <a:latin typeface="Montserrat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92BDB9-5B72-4AE6-B5AB-E44B226E7A16}"/>
              </a:ext>
            </a:extLst>
          </p:cNvPr>
          <p:cNvSpPr/>
          <p:nvPr/>
        </p:nvSpPr>
        <p:spPr>
          <a:xfrm>
            <a:off x="176334" y="237642"/>
            <a:ext cx="90508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PROJECT OVERVIEW: NOTES ON CHOLESTEROL</a:t>
            </a:r>
            <a:endParaRPr lang="en-US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EEE5AB6-BDC6-4378-AE0E-AE42F9F07F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15"/>
          <a:stretch/>
        </p:blipFill>
        <p:spPr bwMode="auto">
          <a:xfrm>
            <a:off x="7175115" y="1296140"/>
            <a:ext cx="4430959" cy="2130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8C3D0A2-84C0-4301-88B3-31B9067AEEE4}"/>
              </a:ext>
            </a:extLst>
          </p:cNvPr>
          <p:cNvSpPr/>
          <p:nvPr/>
        </p:nvSpPr>
        <p:spPr>
          <a:xfrm>
            <a:off x="585926" y="6266726"/>
            <a:ext cx="90201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Photo Credit: https://commons.wikimedia.org/wiki/File:Clogged_Heart_Artery.jpg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308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11">
            <a:extLst>
              <a:ext uri="{FF2B5EF4-FFF2-40B4-BE49-F238E27FC236}">
                <a16:creationId xmlns:a16="http://schemas.microsoft.com/office/drawing/2014/main" id="{B4B1F363-5EFE-402E-91B7-C999DD6A5345}"/>
              </a:ext>
            </a:extLst>
          </p:cNvPr>
          <p:cNvSpPr/>
          <p:nvPr/>
        </p:nvSpPr>
        <p:spPr>
          <a:xfrm>
            <a:off x="152400" y="928567"/>
            <a:ext cx="1169747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In this case study, we will assume that you work as a data scientist at a bank in Taiwan.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The bank has collected extensive data about its customers such as demographics, historical payments record, amount of bill dollar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Data has been collected between April 2005 to September 2005.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The data consists of 25 variables. Let’s explore these variables in the next slide!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Data Source: </a:t>
            </a:r>
            <a:r>
              <a:rPr lang="en-US" sz="20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https://www.kaggle.com/uciml/default-of-credit-card-clients-dataset</a:t>
            </a:r>
            <a:br>
              <a:rPr lang="en-CA" sz="2000" dirty="0">
                <a:solidFill>
                  <a:schemeClr val="tx1"/>
                </a:solidFill>
                <a:latin typeface="Montserrat" charset="0"/>
              </a:rPr>
            </a:br>
            <a:endParaRPr lang="en-CA" sz="2000" dirty="0">
              <a:solidFill>
                <a:schemeClr val="tx1"/>
              </a:solidFill>
              <a:latin typeface="Montserrat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C073D4-C5DC-4C7A-BB68-E6573B4B71AB}"/>
              </a:ext>
            </a:extLst>
          </p:cNvPr>
          <p:cNvSpPr txBox="1">
            <a:spLocks/>
          </p:cNvSpPr>
          <p:nvPr/>
        </p:nvSpPr>
        <p:spPr>
          <a:xfrm>
            <a:off x="152400" y="273160"/>
            <a:ext cx="1034995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800" b="1">
                <a:solidFill>
                  <a:srgbClr val="0054A7"/>
                </a:solidFill>
                <a:latin typeface="Montserrat" charset="0"/>
              </a:defRPr>
            </a:lvl1pPr>
          </a:lstStyle>
          <a:p>
            <a:r>
              <a:rPr lang="en-CA" dirty="0">
                <a:solidFill>
                  <a:srgbClr val="FF9900"/>
                </a:solidFill>
              </a:rPr>
              <a:t>PROJECT 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3735A6-9F29-4A20-8EF9-CFCB14AC8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637" y="3175336"/>
            <a:ext cx="4709070" cy="324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274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D6C86-9F54-485F-A61E-E3518A1655A5}"/>
              </a:ext>
            </a:extLst>
          </p:cNvPr>
          <p:cNvSpPr/>
          <p:nvPr/>
        </p:nvSpPr>
        <p:spPr>
          <a:xfrm>
            <a:off x="585926" y="1535837"/>
            <a:ext cx="10946167" cy="2130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722D7D-8492-4ABA-A9C3-CCEA9F7189D7}"/>
              </a:ext>
            </a:extLst>
          </p:cNvPr>
          <p:cNvSpPr/>
          <p:nvPr/>
        </p:nvSpPr>
        <p:spPr>
          <a:xfrm>
            <a:off x="585926" y="6329779"/>
            <a:ext cx="2929631" cy="306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BFA9E2-59AB-4762-9D2B-4E20CCD15619}"/>
              </a:ext>
            </a:extLst>
          </p:cNvPr>
          <p:cNvSpPr/>
          <p:nvPr/>
        </p:nvSpPr>
        <p:spPr>
          <a:xfrm>
            <a:off x="176333" y="1120580"/>
            <a:ext cx="10653591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Montserrat" charset="0"/>
              </a:rPr>
              <a:t>Glucose notes: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Glucose represents the sugar that the human body receive when they consume food. 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Glucose means “sweet” in Greek.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Insulin hormone plays a key role in moving glucose from the blood to the body cells for energy.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Diabetic patients have high glucose in their blood stream which could be due to two reasons: 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They don’t have enough insulin  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sz="2000" dirty="0">
                <a:latin typeface="Montserrat" charset="0"/>
              </a:rPr>
              <a:t> Body cells do not react to insulin the proper way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Montserrat" charset="0"/>
              </a:rPr>
              <a:t>Read more: </a:t>
            </a:r>
            <a:r>
              <a:rPr lang="en-US" sz="2000" dirty="0">
                <a:latin typeface="Montserrat" charset="0"/>
                <a:hlinkClick r:id="rId2"/>
              </a:rPr>
              <a:t>https://www.webmd.com/diabetes/glucose-diabetes</a:t>
            </a:r>
            <a:endParaRPr lang="en-US" sz="2000" dirty="0">
              <a:latin typeface="Montserrat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000" dirty="0">
              <a:latin typeface="Montserrat" charset="0"/>
            </a:endParaRPr>
          </a:p>
          <a:p>
            <a:pPr lvl="1"/>
            <a:endParaRPr lang="en-US" sz="2000" dirty="0">
              <a:latin typeface="Montserrat" charset="0"/>
            </a:endParaRPr>
          </a:p>
          <a:p>
            <a:pPr lvl="1"/>
            <a:endParaRPr lang="en-US" sz="2000" dirty="0">
              <a:latin typeface="Montserrat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000" dirty="0">
              <a:latin typeface="Montserrat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CA" sz="2000" dirty="0">
              <a:latin typeface="Montserrat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92BDB9-5B72-4AE6-B5AB-E44B226E7A16}"/>
              </a:ext>
            </a:extLst>
          </p:cNvPr>
          <p:cNvSpPr/>
          <p:nvPr/>
        </p:nvSpPr>
        <p:spPr>
          <a:xfrm>
            <a:off x="176334" y="237642"/>
            <a:ext cx="81996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PROJECT OVERVIEW: NOTES ON GLUCOSE</a:t>
            </a:r>
            <a:endParaRPr lang="en-US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C3D0A2-84C0-4301-88B3-31B9067AEEE4}"/>
              </a:ext>
            </a:extLst>
          </p:cNvPr>
          <p:cNvSpPr/>
          <p:nvPr/>
        </p:nvSpPr>
        <p:spPr>
          <a:xfrm>
            <a:off x="719276" y="6121167"/>
            <a:ext cx="90201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Photo Credit: https://commons.wikimedia.org/wiki/File:Clogged_Heart_Artery.jpg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7278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3BDD0A5-2D80-438A-BAEB-9A97887B8967}"/>
              </a:ext>
            </a:extLst>
          </p:cNvPr>
          <p:cNvSpPr txBox="1">
            <a:spLocks/>
          </p:cNvSpPr>
          <p:nvPr/>
        </p:nvSpPr>
        <p:spPr>
          <a:xfrm>
            <a:off x="481628" y="278144"/>
            <a:ext cx="647797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Tx/>
              <a:defRPr sz="2800" b="1" kern="1200">
                <a:solidFill>
                  <a:srgbClr val="FF9900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PROJECT TASKS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3F3EF7-5E2D-4106-B988-4DA362D4C6D2}"/>
              </a:ext>
            </a:extLst>
          </p:cNvPr>
          <p:cNvSpPr txBox="1"/>
          <p:nvPr/>
        </p:nvSpPr>
        <p:spPr>
          <a:xfrm>
            <a:off x="481628" y="694492"/>
            <a:ext cx="11281196" cy="3785652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ontserrat" charset="0"/>
                <a:ea typeface="+mn-ea"/>
                <a:cs typeface="+mn-cs"/>
              </a:defRPr>
            </a:lvl1pPr>
          </a:lstStyle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Using </a:t>
            </a:r>
            <a:r>
              <a:rPr lang="en-US" dirty="0" err="1"/>
              <a:t>SageMaker</a:t>
            </a:r>
            <a:r>
              <a:rPr lang="en-US" dirty="0"/>
              <a:t> XG-Boost, perform the following:</a:t>
            </a:r>
          </a:p>
          <a:p>
            <a:r>
              <a:rPr lang="en-US" dirty="0"/>
              <a:t>1. Load the “</a:t>
            </a:r>
            <a:r>
              <a:rPr lang="en-US" i="1" dirty="0"/>
              <a:t>cardio_train.csv</a:t>
            </a:r>
            <a:r>
              <a:rPr lang="en-US" dirty="0"/>
              <a:t>” dataset to S3</a:t>
            </a:r>
          </a:p>
          <a:p>
            <a:r>
              <a:rPr lang="en-US" dirty="0"/>
              <a:t>2. Split the data into 80% for training and 20% for testing </a:t>
            </a:r>
          </a:p>
          <a:p>
            <a:r>
              <a:rPr lang="en-US" dirty="0"/>
              <a:t>3. Train an XG-Boost classifier model using SK-Learn Library</a:t>
            </a:r>
          </a:p>
          <a:p>
            <a:r>
              <a:rPr lang="en-US" dirty="0"/>
              <a:t>4. Perform </a:t>
            </a:r>
            <a:r>
              <a:rPr lang="en-US" dirty="0" err="1"/>
              <a:t>GridSearch</a:t>
            </a:r>
            <a:r>
              <a:rPr lang="en-US" dirty="0"/>
              <a:t> to optimize model hyperparameters</a:t>
            </a:r>
          </a:p>
          <a:p>
            <a:r>
              <a:rPr lang="en-US" dirty="0"/>
              <a:t>5. Train an XG-Boost classifier model using Amazon </a:t>
            </a:r>
            <a:r>
              <a:rPr lang="en-US" dirty="0" err="1"/>
              <a:t>SageMaker</a:t>
            </a:r>
            <a:endParaRPr lang="en-US" dirty="0"/>
          </a:p>
          <a:p>
            <a:r>
              <a:rPr lang="en-US" dirty="0"/>
              <a:t>6. Deploy trained model as an endpoint</a:t>
            </a:r>
          </a:p>
          <a:p>
            <a:r>
              <a:rPr lang="en-US" dirty="0"/>
              <a:t>7. Assess trained model performance</a:t>
            </a:r>
          </a:p>
          <a:p>
            <a:r>
              <a:rPr lang="en-US" dirty="0"/>
              <a:t>8. Plot the confusion matrix</a:t>
            </a:r>
          </a:p>
          <a:p>
            <a:r>
              <a:rPr lang="en-US" dirty="0"/>
              <a:t>9. Delete the endpoint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606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11">
            <a:extLst>
              <a:ext uri="{FF2B5EF4-FFF2-40B4-BE49-F238E27FC236}">
                <a16:creationId xmlns:a16="http://schemas.microsoft.com/office/drawing/2014/main" id="{B4B1F363-5EFE-402E-91B7-C999DD6A5345}"/>
              </a:ext>
            </a:extLst>
          </p:cNvPr>
          <p:cNvSpPr/>
          <p:nvPr/>
        </p:nvSpPr>
        <p:spPr>
          <a:xfrm>
            <a:off x="243047" y="606244"/>
            <a:ext cx="12097079" cy="5786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r>
              <a:rPr lang="en-CA" sz="2000" b="1" dirty="0">
                <a:solidFill>
                  <a:schemeClr val="tx1"/>
                </a:solidFill>
                <a:latin typeface="Montserrat" charset="0"/>
              </a:rPr>
              <a:t>OUTPUT: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 err="1">
                <a:solidFill>
                  <a:schemeClr val="tx1"/>
                </a:solidFill>
                <a:latin typeface="Montserrat" charset="0"/>
              </a:rPr>
              <a:t>default.payment.next.month</a:t>
            </a: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: Default payment (1=yes, 0=no)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r>
              <a:rPr lang="en-CA" sz="2000" b="1" dirty="0">
                <a:solidFill>
                  <a:schemeClr val="tx1"/>
                </a:solidFill>
                <a:latin typeface="Montserrat" charset="0"/>
              </a:rPr>
              <a:t>INPUTS: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ID: ID of each client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LIMIT_BAL: Amount of given credit in NT (New Taiwan) dollars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SEX: Gender (1=male, 2=female)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EDUCATION: (1=graduate school, 2=university, 3=high school, 4=others, 5=unknown, 6=unknown)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MARRIAGE: Marital status (1=married, 2=single, 3=others)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AGE: Age in 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PAY_0: Repayment status in Sep, 2005 (-1=pay duly,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1=payment delay for one month, 2=payment delay for two months, ... 8=payment delay for eight months, 9=payment delay for nine months and above)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PAY_2: Repayment status in August, 2005 (scale same as above)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PAY_3: Repayment status in July, 2005 (scale same as above)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PAY_4: Repayment status in June, 2005 (scale same as above)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PAY_5: Repayment status in May, 2005 (scale same as above)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/>
                </a:solidFill>
                <a:latin typeface="Montserrat" charset="0"/>
              </a:rPr>
              <a:t>PAY_6: Repayment status in April, 2005 (scale same as above)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C6D1751-F3B7-402A-AFD6-581175467332}"/>
              </a:ext>
            </a:extLst>
          </p:cNvPr>
          <p:cNvSpPr txBox="1">
            <a:spLocks/>
          </p:cNvSpPr>
          <p:nvPr/>
        </p:nvSpPr>
        <p:spPr>
          <a:xfrm>
            <a:off x="152400" y="273160"/>
            <a:ext cx="1034995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800" b="1">
                <a:solidFill>
                  <a:srgbClr val="0054A7"/>
                </a:solidFill>
                <a:latin typeface="Montserrat" charset="0"/>
              </a:defRPr>
            </a:lvl1pPr>
          </a:lstStyle>
          <a:p>
            <a:r>
              <a:rPr lang="en-CA" dirty="0">
                <a:solidFill>
                  <a:srgbClr val="FF9900"/>
                </a:solidFill>
              </a:rPr>
              <a:t>INPUTS/OUTPUTS</a:t>
            </a:r>
          </a:p>
        </p:txBody>
      </p:sp>
    </p:spTree>
    <p:extLst>
      <p:ext uri="{BB962C8B-B14F-4D97-AF65-F5344CB8AC3E}">
        <p14:creationId xmlns:p14="http://schemas.microsoft.com/office/powerpoint/2010/main" val="3925245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5EF41-5D5E-4447-9812-5F023F737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993353"/>
            <a:ext cx="11691257" cy="4401205"/>
          </a:xfrm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CA" sz="2000" b="1" dirty="0">
                <a:latin typeface="Montserrat" charset="0"/>
                <a:cs typeface="Arial"/>
                <a:sym typeface="Arial"/>
              </a:rPr>
              <a:t>INPUTS (CONTINUED):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BILL_AMT1: Amount of bill statement in September, 2005 (NT dollar)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BILL_AMT2: Amount of bill statement in August, 2005 (NT dollar)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BILL_AMT3: Amount of bill statement in July, 2005 (NT dollar)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BILL_AMT4: Amount of bill statement in June, 2005 (NT dollar)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BILL_AMT5: Amount of bill statement in May, 2005 (NT dollar)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BILL_AMT6: Amount of bill statement in April, 2005 (NT dollar)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PAY_AMT1: Amount of previous payment in September, 2005 (NT dollar)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PAY_AMT2: Amount of previous payment in August, 2005 (NT dollar)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PAY_AMT3: Amount of previous payment in July, 2005 (NT dollar)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PAY_AMT4: Amount of previous payment in June, 2005 (NT dollar)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PAY_AMT5: Amount of previous payment in May, 2005 (NT dollar)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CA" sz="20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PAY_AMT6: Amount of previous payment in April, 2005 (NT dollar)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endParaRPr lang="en-US" sz="2000" dirty="0">
              <a:latin typeface="Montserrat" charset="0"/>
              <a:cs typeface="Arial"/>
              <a:sym typeface="Arial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DF5E55B-9EDD-49CB-A618-4AC8BB70E5EE}"/>
              </a:ext>
            </a:extLst>
          </p:cNvPr>
          <p:cNvSpPr txBox="1">
            <a:spLocks/>
          </p:cNvSpPr>
          <p:nvPr/>
        </p:nvSpPr>
        <p:spPr>
          <a:xfrm>
            <a:off x="264367" y="303724"/>
            <a:ext cx="1034995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800" b="1">
                <a:solidFill>
                  <a:srgbClr val="0054A7"/>
                </a:solidFill>
                <a:latin typeface="Montserrat" charset="0"/>
              </a:defRPr>
            </a:lvl1pPr>
          </a:lstStyle>
          <a:p>
            <a:r>
              <a:rPr lang="en-CA" dirty="0">
                <a:solidFill>
                  <a:srgbClr val="FF9900"/>
                </a:solidFill>
              </a:rPr>
              <a:t>INPUTS/OUTPUTS</a:t>
            </a:r>
          </a:p>
        </p:txBody>
      </p:sp>
    </p:spTree>
    <p:extLst>
      <p:ext uri="{BB962C8B-B14F-4D97-AF65-F5344CB8AC3E}">
        <p14:creationId xmlns:p14="http://schemas.microsoft.com/office/powerpoint/2010/main" val="2542672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33727"/>
            <a:ext cx="5901166" cy="1561314"/>
            <a:chOff x="544022" y="1501647"/>
            <a:chExt cx="5901166" cy="156131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5901166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XG-BOOST ALGORITHM REVIEW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97794" y="3062961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46994" y="3976857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46994" y="3973861"/>
            <a:ext cx="2245496" cy="231596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70794" y="4277450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61644" y="4277450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740090" y="4307802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93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317878" y="279727"/>
            <a:ext cx="75857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9900"/>
                </a:solidFill>
                <a:latin typeface="Montserrat" charset="0"/>
              </a:rPr>
              <a:t>XGBOOST: RECAP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48793" y="974100"/>
            <a:ext cx="8360642" cy="6555641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defPPr>
              <a:defRPr lang="ru-RU"/>
            </a:defPPr>
            <a:lvl1pPr marL="285750" indent="-285750" defTabSz="914400" eaLnBrk="1" latinLnBrk="0" hangingPunct="1"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ontserrat" charset="0"/>
                <a:ea typeface="+mn-ea"/>
              </a:defRPr>
            </a:lvl1pPr>
            <a:lvl2pPr marL="685800" indent="-228600" defTabSz="914400" eaLnBrk="1" latinLnBrk="0" hangingPunct="1">
              <a:buChar char="•"/>
              <a:defRPr sz="2000" kern="1200">
                <a:ea typeface="+mn-ea"/>
              </a:defRPr>
            </a:lvl2pPr>
            <a:lvl3pPr marL="11430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err="1"/>
              <a:t>XGBoost</a:t>
            </a:r>
            <a:r>
              <a:rPr lang="en-CA" dirty="0"/>
              <a:t> or Extreme gradient boosting is the algorithm of choice for many data scientists and could be used for regression and classification tasks. </a:t>
            </a:r>
          </a:p>
          <a:p>
            <a:r>
              <a:rPr lang="en-CA" dirty="0" err="1"/>
              <a:t>XGBoost</a:t>
            </a:r>
            <a:r>
              <a:rPr lang="en-CA" dirty="0"/>
              <a:t> is a supervised learning algorithm and implements gradient boosted trees algorithm. </a:t>
            </a:r>
          </a:p>
          <a:p>
            <a:r>
              <a:rPr lang="en-CA" dirty="0"/>
              <a:t>The algorithm work by combining an ensemble of predictions from several weak models.</a:t>
            </a:r>
          </a:p>
          <a:p>
            <a:r>
              <a:rPr lang="en-CA" dirty="0"/>
              <a:t>It is robust to many data distributions and relationships and offers many hyperparameters to tune model performance.</a:t>
            </a:r>
          </a:p>
          <a:p>
            <a:r>
              <a:rPr lang="en-CA" dirty="0" err="1"/>
              <a:t>Xgboost</a:t>
            </a:r>
            <a:r>
              <a:rPr lang="en-CA" dirty="0"/>
              <a:t> offers increased speed and enhanced memory utilization.</a:t>
            </a:r>
          </a:p>
          <a:p>
            <a:r>
              <a:rPr lang="en-CA" dirty="0" err="1"/>
              <a:t>Xgboost</a:t>
            </a:r>
            <a:r>
              <a:rPr lang="en-CA" dirty="0"/>
              <a:t> is analogous to the idea of “discovering truth by building on previous discoveries”.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fr-FR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554567D-2D85-425B-B486-CC7BC3206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5132" y="279727"/>
            <a:ext cx="2303606" cy="292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31D8C9-65CB-4553-AC12-EEE76E3AE424}"/>
              </a:ext>
            </a:extLst>
          </p:cNvPr>
          <p:cNvSpPr/>
          <p:nvPr/>
        </p:nvSpPr>
        <p:spPr>
          <a:xfrm>
            <a:off x="425226" y="6354703"/>
            <a:ext cx="69183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Source: https://commons.wikimedia.org/wiki/File:Library_of_Congress,_Rosenwald_4,_Bl._5r.jpg</a:t>
            </a:r>
            <a:endParaRPr lang="en-US" sz="1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BB0F73-15DD-4938-BAC5-FF9C62E68E9C}"/>
              </a:ext>
            </a:extLst>
          </p:cNvPr>
          <p:cNvSpPr/>
          <p:nvPr/>
        </p:nvSpPr>
        <p:spPr>
          <a:xfrm>
            <a:off x="586035" y="5049946"/>
            <a:ext cx="758234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CA" sz="2000" b="1" i="1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algn="ctr"/>
            <a:r>
              <a:rPr lang="en-CA" sz="2000" b="1" i="1" dirty="0">
                <a:solidFill>
                  <a:srgbClr val="202122"/>
                </a:solidFill>
                <a:latin typeface="Arial" panose="020B0604020202020204" pitchFamily="34" charset="0"/>
              </a:rPr>
              <a:t>"If I have seen further it is by standing on the shoulders of Giants”, Isaac Newton</a:t>
            </a:r>
            <a:endParaRPr lang="en-US" sz="2000" b="1" i="1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B62EBB-CAA1-466B-B0AB-650C17C4BD18}"/>
              </a:ext>
            </a:extLst>
          </p:cNvPr>
          <p:cNvSpPr/>
          <p:nvPr/>
        </p:nvSpPr>
        <p:spPr>
          <a:xfrm>
            <a:off x="9343493" y="3243087"/>
            <a:ext cx="218688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100" b="1" i="1" dirty="0">
                <a:latin typeface="Arial" panose="020B0604020202020204" pitchFamily="34" charset="0"/>
              </a:rPr>
              <a:t>This picture is derived from Greek mythology: the giant Orion carried his servant </a:t>
            </a:r>
            <a:r>
              <a:rPr lang="en-CA" sz="1100" b="1" i="1" dirty="0" err="1">
                <a:latin typeface="Arial" panose="020B0604020202020204" pitchFamily="34" charset="0"/>
              </a:rPr>
              <a:t>Cedalion</a:t>
            </a:r>
            <a:r>
              <a:rPr lang="en-CA" sz="1100" b="1" i="1" dirty="0">
                <a:latin typeface="Arial" panose="020B0604020202020204" pitchFamily="34" charset="0"/>
              </a:rPr>
              <a:t> on his shoulders to act as the giant's eyes.</a:t>
            </a:r>
            <a:endParaRPr lang="en-US" sz="1100" b="1" i="1" dirty="0"/>
          </a:p>
        </p:txBody>
      </p:sp>
    </p:spTree>
    <p:extLst>
      <p:ext uri="{BB962C8B-B14F-4D97-AF65-F5344CB8AC3E}">
        <p14:creationId xmlns:p14="http://schemas.microsoft.com/office/powerpoint/2010/main" val="3480866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216278" y="260454"/>
            <a:ext cx="7585714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r>
              <a:rPr lang="en-US" sz="2400" b="1" dirty="0">
                <a:solidFill>
                  <a:srgbClr val="FF9900"/>
                </a:solidFill>
                <a:latin typeface="Montserrat" charset="0"/>
              </a:rPr>
              <a:t>XGBOOST: RECAP</a:t>
            </a:r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22DB39B5-02D2-4987-8375-3E5DBC89DEBC}"/>
              </a:ext>
            </a:extLst>
          </p:cNvPr>
          <p:cNvSpPr txBox="1">
            <a:spLocks/>
          </p:cNvSpPr>
          <p:nvPr/>
        </p:nvSpPr>
        <p:spPr>
          <a:xfrm>
            <a:off x="392767" y="1262562"/>
            <a:ext cx="1140646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endParaRPr lang="en-CA" sz="1800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15FC373-F118-48B0-894F-F6830166899A}"/>
              </a:ext>
            </a:extLst>
          </p:cNvPr>
          <p:cNvSpPr/>
          <p:nvPr/>
        </p:nvSpPr>
        <p:spPr>
          <a:xfrm>
            <a:off x="392767" y="4220109"/>
            <a:ext cx="1914532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INITIAL MODEL (STARTING POINT)</a:t>
            </a:r>
            <a:endParaRPr 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C8450EFB-72C5-4002-9102-E478302FD2BB}"/>
              </a:ext>
            </a:extLst>
          </p:cNvPr>
          <p:cNvSpPr/>
          <p:nvPr/>
        </p:nvSpPr>
        <p:spPr>
          <a:xfrm>
            <a:off x="2348917" y="4554139"/>
            <a:ext cx="645814" cy="3619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8A6E926-7B65-4831-86B6-81F123572A55}"/>
              </a:ext>
            </a:extLst>
          </p:cNvPr>
          <p:cNvSpPr/>
          <p:nvPr/>
        </p:nvSpPr>
        <p:spPr>
          <a:xfrm>
            <a:off x="3036853" y="4220109"/>
            <a:ext cx="2094175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CALCULATE THE ERRORS BASED ON THE PREVIOUS MODEL (RESIDUALS)</a:t>
            </a:r>
            <a:endParaRPr lang="en-US" dirty="0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EDED0C59-7333-4715-A2B6-98F71054E8A6}"/>
              </a:ext>
            </a:extLst>
          </p:cNvPr>
          <p:cNvSpPr/>
          <p:nvPr/>
        </p:nvSpPr>
        <p:spPr>
          <a:xfrm rot="18802579">
            <a:off x="5016639" y="3641003"/>
            <a:ext cx="1103161" cy="392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D76AF25-DE8D-4B34-A610-43C60FCA8206}"/>
              </a:ext>
            </a:extLst>
          </p:cNvPr>
          <p:cNvSpPr/>
          <p:nvPr/>
        </p:nvSpPr>
        <p:spPr>
          <a:xfrm>
            <a:off x="5975007" y="3145642"/>
            <a:ext cx="2886075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BUILD A MODEL TO PREDICT THOSE ERRORS</a:t>
            </a:r>
            <a:endParaRPr lang="en-US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8E505659-4915-477A-B979-EC0ED977298B}"/>
              </a:ext>
            </a:extLst>
          </p:cNvPr>
          <p:cNvSpPr/>
          <p:nvPr/>
        </p:nvSpPr>
        <p:spPr>
          <a:xfrm>
            <a:off x="5975006" y="5307797"/>
            <a:ext cx="2886075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ADD LAST MODEL TO THE ENSEMBLE</a:t>
            </a:r>
            <a:endParaRPr lang="en-US" dirty="0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E423E793-2856-45F0-A221-3D1417E5FA7D}"/>
              </a:ext>
            </a:extLst>
          </p:cNvPr>
          <p:cNvSpPr/>
          <p:nvPr/>
        </p:nvSpPr>
        <p:spPr>
          <a:xfrm rot="12929280">
            <a:off x="4860522" y="5532937"/>
            <a:ext cx="1103161" cy="392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Curved Left 4">
            <a:extLst>
              <a:ext uri="{FF2B5EF4-FFF2-40B4-BE49-F238E27FC236}">
                <a16:creationId xmlns:a16="http://schemas.microsoft.com/office/drawing/2014/main" id="{5DD010BA-6E17-499E-B549-91D850BD4936}"/>
              </a:ext>
            </a:extLst>
          </p:cNvPr>
          <p:cNvSpPr/>
          <p:nvPr/>
        </p:nvSpPr>
        <p:spPr>
          <a:xfrm>
            <a:off x="8944317" y="3437649"/>
            <a:ext cx="1042573" cy="260032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21E9B10-3AFB-41B9-A31D-6C73F73CECDB}"/>
              </a:ext>
            </a:extLst>
          </p:cNvPr>
          <p:cNvSpPr txBox="1">
            <a:spLocks/>
          </p:cNvSpPr>
          <p:nvPr/>
        </p:nvSpPr>
        <p:spPr>
          <a:xfrm>
            <a:off x="163166" y="760946"/>
            <a:ext cx="1186566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sz="1800" dirty="0" err="1">
                <a:latin typeface="Montserrat" charset="0"/>
                <a:ea typeface="Montserrat" charset="0"/>
                <a:cs typeface="Montserrat" charset="0"/>
              </a:rPr>
              <a:t>XGBoost</a:t>
            </a:r>
            <a:r>
              <a:rPr lang="en-CA" sz="1800" dirty="0">
                <a:latin typeface="Montserrat" charset="0"/>
                <a:ea typeface="Montserrat" charset="0"/>
                <a:cs typeface="Montserrat" charset="0"/>
              </a:rPr>
              <a:t> repeatedly builds new models and combine them into an ensemble model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sz="1800" dirty="0">
                <a:latin typeface="Montserrat" charset="0"/>
              </a:rPr>
              <a:t>Initially build the first model and calculate the error for each observation in the dataset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sz="1800" dirty="0">
                <a:latin typeface="Montserrat" charset="0"/>
              </a:rPr>
              <a:t>Then you build a new model to predict those residuals (errors)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sz="1800" dirty="0">
                <a:latin typeface="Montserrat" charset="0"/>
              </a:rPr>
              <a:t>Then you add prediction from this model to the ensemble of models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sz="1800" dirty="0">
                <a:latin typeface="Montserrat" charset="0"/>
              </a:rPr>
              <a:t> </a:t>
            </a:r>
            <a:r>
              <a:rPr lang="en-CA" sz="1800" dirty="0" err="1">
                <a:latin typeface="Montserrat" charset="0"/>
              </a:rPr>
              <a:t>XGboost</a:t>
            </a:r>
            <a:r>
              <a:rPr lang="en-CA" sz="1800" dirty="0">
                <a:latin typeface="Montserrat" charset="0"/>
              </a:rPr>
              <a:t> is superior compared to gradient boosting algorithm since it offers a good balance between bias and variance (Gradient boosting only optimized for the variance so tend to overfit training data while </a:t>
            </a:r>
            <a:r>
              <a:rPr lang="en-CA" sz="1800" dirty="0" err="1">
                <a:latin typeface="Montserrat" charset="0"/>
              </a:rPr>
              <a:t>XGboost</a:t>
            </a:r>
            <a:r>
              <a:rPr lang="en-CA" sz="1800" dirty="0">
                <a:latin typeface="Montserrat" charset="0"/>
              </a:rPr>
              <a:t> offers regularization terms that can improve model generalization).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CA" sz="1800" dirty="0">
              <a:latin typeface="Montserrat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CA" sz="1800" dirty="0">
              <a:latin typeface="Montserrat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CA" sz="1800" dirty="0"/>
          </a:p>
        </p:txBody>
      </p:sp>
    </p:spTree>
    <p:extLst>
      <p:ext uri="{BB962C8B-B14F-4D97-AF65-F5344CB8AC3E}">
        <p14:creationId xmlns:p14="http://schemas.microsoft.com/office/powerpoint/2010/main" val="913987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9">
            <a:extLst>
              <a:ext uri="{FF2B5EF4-FFF2-40B4-BE49-F238E27FC236}">
                <a16:creationId xmlns:a16="http://schemas.microsoft.com/office/drawing/2014/main" id="{328A90F5-E443-40F9-8156-C7E3D21E37DA}"/>
              </a:ext>
            </a:extLst>
          </p:cNvPr>
          <p:cNvSpPr/>
          <p:nvPr/>
        </p:nvSpPr>
        <p:spPr>
          <a:xfrm>
            <a:off x="178178" y="103371"/>
            <a:ext cx="8229222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r>
              <a:rPr lang="en-US" sz="2400" b="1" dirty="0">
                <a:solidFill>
                  <a:srgbClr val="FF9900"/>
                </a:solidFill>
                <a:latin typeface="Montserrat" charset="0"/>
              </a:rPr>
              <a:t>XGBOOST: GRADIENT BOOSTING ALGORITHM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D4862A6-7CAF-4749-8D49-578D591D73F2}"/>
              </a:ext>
            </a:extLst>
          </p:cNvPr>
          <p:cNvSpPr/>
          <p:nvPr/>
        </p:nvSpPr>
        <p:spPr>
          <a:xfrm>
            <a:off x="5119003" y="499508"/>
            <a:ext cx="1059786" cy="34919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7254D08-A56B-43E4-AE25-96264F1F831B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 flipH="1">
            <a:off x="4959420" y="848703"/>
            <a:ext cx="689476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4822911-0736-4B47-8D72-A884BEA31E0F}"/>
              </a:ext>
            </a:extLst>
          </p:cNvPr>
          <p:cNvCxnSpPr>
            <a:cxnSpLocks/>
            <a:stCxn id="18" idx="2"/>
            <a:endCxn id="23" idx="0"/>
          </p:cNvCxnSpPr>
          <p:nvPr/>
        </p:nvCxnSpPr>
        <p:spPr>
          <a:xfrm>
            <a:off x="5648896" y="848703"/>
            <a:ext cx="763841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456E2C5-ECAB-477F-870E-EB1D6E2DEE7B}"/>
              </a:ext>
            </a:extLst>
          </p:cNvPr>
          <p:cNvSpPr/>
          <p:nvPr/>
        </p:nvSpPr>
        <p:spPr>
          <a:xfrm>
            <a:off x="4336287" y="1190304"/>
            <a:ext cx="1246266" cy="34343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07264C3-7293-47FF-82AA-E828C325B96D}"/>
              </a:ext>
            </a:extLst>
          </p:cNvPr>
          <p:cNvSpPr/>
          <p:nvPr/>
        </p:nvSpPr>
        <p:spPr>
          <a:xfrm>
            <a:off x="5819600" y="1190304"/>
            <a:ext cx="1186273" cy="34343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99780D8-1614-4F3E-9B77-232089AA51CA}"/>
              </a:ext>
            </a:extLst>
          </p:cNvPr>
          <p:cNvCxnSpPr>
            <a:cxnSpLocks/>
          </p:cNvCxnSpPr>
          <p:nvPr/>
        </p:nvCxnSpPr>
        <p:spPr>
          <a:xfrm flipH="1">
            <a:off x="6007082" y="1541983"/>
            <a:ext cx="424530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0ADE5B-2F01-44D5-A7E6-3BECB0A9C0C1}"/>
              </a:ext>
            </a:extLst>
          </p:cNvPr>
          <p:cNvCxnSpPr>
            <a:cxnSpLocks/>
          </p:cNvCxnSpPr>
          <p:nvPr/>
        </p:nvCxnSpPr>
        <p:spPr>
          <a:xfrm>
            <a:off x="6431612" y="1541983"/>
            <a:ext cx="528892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0FB43CD-73C5-4B89-B05C-93952509D95B}"/>
              </a:ext>
            </a:extLst>
          </p:cNvPr>
          <p:cNvCxnSpPr>
            <a:cxnSpLocks/>
            <a:endCxn id="28" idx="0"/>
          </p:cNvCxnSpPr>
          <p:nvPr/>
        </p:nvCxnSpPr>
        <p:spPr>
          <a:xfrm flipH="1">
            <a:off x="4274817" y="1541983"/>
            <a:ext cx="424530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7DD7A49-38D7-4425-A162-E1BA1762A890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4699347" y="1541983"/>
            <a:ext cx="528892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5B37046-FE7E-471E-B6E6-656DDA00BBA2}"/>
              </a:ext>
            </a:extLst>
          </p:cNvPr>
          <p:cNvSpPr/>
          <p:nvPr/>
        </p:nvSpPr>
        <p:spPr>
          <a:xfrm>
            <a:off x="3916630" y="1883585"/>
            <a:ext cx="716373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5BD9D4B-8EEC-4CA6-B348-6A5E0C63144C}"/>
              </a:ext>
            </a:extLst>
          </p:cNvPr>
          <p:cNvSpPr/>
          <p:nvPr/>
        </p:nvSpPr>
        <p:spPr>
          <a:xfrm>
            <a:off x="4870052" y="1883585"/>
            <a:ext cx="716374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F738A5D-1F36-4043-B437-CB167106D54C}"/>
              </a:ext>
            </a:extLst>
          </p:cNvPr>
          <p:cNvSpPr/>
          <p:nvPr/>
        </p:nvSpPr>
        <p:spPr>
          <a:xfrm>
            <a:off x="5648895" y="1902748"/>
            <a:ext cx="716373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CA2C4C8-F126-47CE-9221-ACA3F6728738}"/>
              </a:ext>
            </a:extLst>
          </p:cNvPr>
          <p:cNvSpPr/>
          <p:nvPr/>
        </p:nvSpPr>
        <p:spPr>
          <a:xfrm>
            <a:off x="6602317" y="1902748"/>
            <a:ext cx="716374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9FC4D44-EB5E-461F-A899-B09087189F60}"/>
              </a:ext>
            </a:extLst>
          </p:cNvPr>
          <p:cNvSpPr txBox="1"/>
          <p:nvPr/>
        </p:nvSpPr>
        <p:spPr>
          <a:xfrm>
            <a:off x="4182100" y="1523994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3E41B2A-40DA-4EAC-8965-47E29C11B4A1}"/>
              </a:ext>
            </a:extLst>
          </p:cNvPr>
          <p:cNvSpPr txBox="1"/>
          <p:nvPr/>
        </p:nvSpPr>
        <p:spPr>
          <a:xfrm>
            <a:off x="4975749" y="820684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604D73-301A-4D89-827A-879312A52754}"/>
              </a:ext>
            </a:extLst>
          </p:cNvPr>
          <p:cNvSpPr txBox="1"/>
          <p:nvPr/>
        </p:nvSpPr>
        <p:spPr>
          <a:xfrm>
            <a:off x="6088281" y="820684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72573F2-FF3C-4212-9107-6C78BC37B6AC}"/>
              </a:ext>
            </a:extLst>
          </p:cNvPr>
          <p:cNvSpPr txBox="1"/>
          <p:nvPr/>
        </p:nvSpPr>
        <p:spPr>
          <a:xfrm>
            <a:off x="6801426" y="151425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C5FFEA5-7B6E-44E8-A181-0D9F42C412D0}"/>
              </a:ext>
            </a:extLst>
          </p:cNvPr>
          <p:cNvSpPr txBox="1"/>
          <p:nvPr/>
        </p:nvSpPr>
        <p:spPr>
          <a:xfrm>
            <a:off x="5017918" y="149653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</a:t>
            </a:r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82F9CAE-BEEC-4D50-B375-75A36D29006E}"/>
              </a:ext>
            </a:extLst>
          </p:cNvPr>
          <p:cNvSpPr txBox="1"/>
          <p:nvPr/>
        </p:nvSpPr>
        <p:spPr>
          <a:xfrm>
            <a:off x="5967308" y="1495593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</a:t>
            </a:r>
            <a:endParaRPr lang="en-US" dirty="0"/>
          </a:p>
        </p:txBody>
      </p:sp>
      <p:sp>
        <p:nvSpPr>
          <p:cNvPr id="39" name="Plus Sign 38">
            <a:extLst>
              <a:ext uri="{FF2B5EF4-FFF2-40B4-BE49-F238E27FC236}">
                <a16:creationId xmlns:a16="http://schemas.microsoft.com/office/drawing/2014/main" id="{A1E8FF01-49A1-4BBE-8D5E-204940878F71}"/>
              </a:ext>
            </a:extLst>
          </p:cNvPr>
          <p:cNvSpPr/>
          <p:nvPr/>
        </p:nvSpPr>
        <p:spPr>
          <a:xfrm>
            <a:off x="1471081" y="645136"/>
            <a:ext cx="1049256" cy="101622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DB974ED9-2B48-4AE4-B971-282A53CA2D9F}"/>
              </a:ext>
            </a:extLst>
          </p:cNvPr>
          <p:cNvSpPr/>
          <p:nvPr/>
        </p:nvSpPr>
        <p:spPr>
          <a:xfrm>
            <a:off x="256305" y="926226"/>
            <a:ext cx="1059786" cy="51799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100" dirty="0">
                <a:solidFill>
                  <a:srgbClr val="FF0000"/>
                </a:solidFill>
              </a:rPr>
              <a:t>INITIAL GUESS (AVERAGE)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EAC017F-AB0B-418B-A3D5-BE8B549064E5}"/>
              </a:ext>
            </a:extLst>
          </p:cNvPr>
          <p:cNvSpPr txBox="1"/>
          <p:nvPr/>
        </p:nvSpPr>
        <p:spPr>
          <a:xfrm>
            <a:off x="2166696" y="967722"/>
            <a:ext cx="1881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Learning Rate</a:t>
            </a:r>
            <a:endParaRPr lang="en-US" b="1" dirty="0"/>
          </a:p>
        </p:txBody>
      </p:sp>
      <p:sp>
        <p:nvSpPr>
          <p:cNvPr id="43" name="Multiplication Sign 42">
            <a:extLst>
              <a:ext uri="{FF2B5EF4-FFF2-40B4-BE49-F238E27FC236}">
                <a16:creationId xmlns:a16="http://schemas.microsoft.com/office/drawing/2014/main" id="{F3251DE7-7E57-44D0-BBA8-C521C7A5E829}"/>
              </a:ext>
            </a:extLst>
          </p:cNvPr>
          <p:cNvSpPr/>
          <p:nvPr/>
        </p:nvSpPr>
        <p:spPr>
          <a:xfrm>
            <a:off x="3509926" y="695246"/>
            <a:ext cx="877224" cy="8601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7239363-86F1-42CD-BF24-FADB08047D59}"/>
              </a:ext>
            </a:extLst>
          </p:cNvPr>
          <p:cNvSpPr/>
          <p:nvPr/>
        </p:nvSpPr>
        <p:spPr>
          <a:xfrm>
            <a:off x="7085540" y="2308021"/>
            <a:ext cx="1059786" cy="34919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979E667-786F-42DB-B94E-3D62B5106F83}"/>
              </a:ext>
            </a:extLst>
          </p:cNvPr>
          <p:cNvCxnSpPr>
            <a:cxnSpLocks/>
            <a:stCxn id="44" idx="2"/>
            <a:endCxn id="47" idx="0"/>
          </p:cNvCxnSpPr>
          <p:nvPr/>
        </p:nvCxnSpPr>
        <p:spPr>
          <a:xfrm flipH="1">
            <a:off x="6925957" y="2657216"/>
            <a:ext cx="689476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9F58CF3-7382-4FC2-B1C4-B93E33AD2BBF}"/>
              </a:ext>
            </a:extLst>
          </p:cNvPr>
          <p:cNvCxnSpPr>
            <a:cxnSpLocks/>
            <a:stCxn id="44" idx="2"/>
            <a:endCxn id="48" idx="0"/>
          </p:cNvCxnSpPr>
          <p:nvPr/>
        </p:nvCxnSpPr>
        <p:spPr>
          <a:xfrm>
            <a:off x="7615433" y="2657216"/>
            <a:ext cx="763841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EBEF9416-2B87-4379-ACBA-CAA271839981}"/>
              </a:ext>
            </a:extLst>
          </p:cNvPr>
          <p:cNvSpPr/>
          <p:nvPr/>
        </p:nvSpPr>
        <p:spPr>
          <a:xfrm>
            <a:off x="6302824" y="2998817"/>
            <a:ext cx="1246266" cy="34343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0AB115C5-5809-4C81-AD76-7B8A045839C9}"/>
              </a:ext>
            </a:extLst>
          </p:cNvPr>
          <p:cNvSpPr/>
          <p:nvPr/>
        </p:nvSpPr>
        <p:spPr>
          <a:xfrm>
            <a:off x="7786137" y="2998817"/>
            <a:ext cx="1186273" cy="34343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BAA26A3-03B5-4620-AD90-A9F6BA987D60}"/>
              </a:ext>
            </a:extLst>
          </p:cNvPr>
          <p:cNvCxnSpPr>
            <a:cxnSpLocks/>
          </p:cNvCxnSpPr>
          <p:nvPr/>
        </p:nvCxnSpPr>
        <p:spPr>
          <a:xfrm flipH="1">
            <a:off x="7973619" y="3350496"/>
            <a:ext cx="424530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36FCF78-1C23-402C-9C82-43CEBFA2240D}"/>
              </a:ext>
            </a:extLst>
          </p:cNvPr>
          <p:cNvCxnSpPr>
            <a:cxnSpLocks/>
          </p:cNvCxnSpPr>
          <p:nvPr/>
        </p:nvCxnSpPr>
        <p:spPr>
          <a:xfrm>
            <a:off x="8398149" y="3350496"/>
            <a:ext cx="528892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F96A887-943B-4696-BE84-8BDF78EFC4D2}"/>
              </a:ext>
            </a:extLst>
          </p:cNvPr>
          <p:cNvCxnSpPr>
            <a:cxnSpLocks/>
            <a:endCxn id="55" idx="0"/>
          </p:cNvCxnSpPr>
          <p:nvPr/>
        </p:nvCxnSpPr>
        <p:spPr>
          <a:xfrm flipH="1">
            <a:off x="6241354" y="3350496"/>
            <a:ext cx="424530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91680D2-03EE-44EE-90A2-C9DFE776D72E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6665884" y="3350496"/>
            <a:ext cx="528892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50E25343-51D7-4DE8-BD90-8BBC1B596419}"/>
              </a:ext>
            </a:extLst>
          </p:cNvPr>
          <p:cNvSpPr/>
          <p:nvPr/>
        </p:nvSpPr>
        <p:spPr>
          <a:xfrm>
            <a:off x="5883167" y="3692098"/>
            <a:ext cx="716373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CBB06D7F-B42C-4DB0-801F-B28C31FB37D2}"/>
              </a:ext>
            </a:extLst>
          </p:cNvPr>
          <p:cNvSpPr/>
          <p:nvPr/>
        </p:nvSpPr>
        <p:spPr>
          <a:xfrm>
            <a:off x="6836589" y="3692098"/>
            <a:ext cx="716374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493180B4-2CD5-4ACD-B056-B1C82879243B}"/>
              </a:ext>
            </a:extLst>
          </p:cNvPr>
          <p:cNvSpPr/>
          <p:nvPr/>
        </p:nvSpPr>
        <p:spPr>
          <a:xfrm>
            <a:off x="7615432" y="3711261"/>
            <a:ext cx="716373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E659D57C-372B-43C9-9420-D86D55D3126A}"/>
              </a:ext>
            </a:extLst>
          </p:cNvPr>
          <p:cNvSpPr/>
          <p:nvPr/>
        </p:nvSpPr>
        <p:spPr>
          <a:xfrm>
            <a:off x="8568854" y="3711261"/>
            <a:ext cx="716374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1AAEE89-6E66-4907-B260-7E2B85A91C1F}"/>
              </a:ext>
            </a:extLst>
          </p:cNvPr>
          <p:cNvSpPr txBox="1"/>
          <p:nvPr/>
        </p:nvSpPr>
        <p:spPr>
          <a:xfrm>
            <a:off x="6148637" y="3332507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</a:t>
            </a:r>
            <a:endParaRPr 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FF94438-8496-4257-9E88-612E595F4AB3}"/>
              </a:ext>
            </a:extLst>
          </p:cNvPr>
          <p:cNvSpPr txBox="1"/>
          <p:nvPr/>
        </p:nvSpPr>
        <p:spPr>
          <a:xfrm>
            <a:off x="6942286" y="2629197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</a:t>
            </a:r>
            <a:endParaRPr 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924DD1D-3067-4470-9941-3611EA37017F}"/>
              </a:ext>
            </a:extLst>
          </p:cNvPr>
          <p:cNvSpPr txBox="1"/>
          <p:nvPr/>
        </p:nvSpPr>
        <p:spPr>
          <a:xfrm>
            <a:off x="8054818" y="262919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</a:t>
            </a:r>
            <a:endParaRPr 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81472E8-C8A5-4577-AD6C-2D257B7486CC}"/>
              </a:ext>
            </a:extLst>
          </p:cNvPr>
          <p:cNvSpPr txBox="1"/>
          <p:nvPr/>
        </p:nvSpPr>
        <p:spPr>
          <a:xfrm>
            <a:off x="8767963" y="332276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</a:t>
            </a:r>
            <a:endParaRPr 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CC33F82-E6CE-4FC2-938F-BA235033AD93}"/>
              </a:ext>
            </a:extLst>
          </p:cNvPr>
          <p:cNvSpPr txBox="1"/>
          <p:nvPr/>
        </p:nvSpPr>
        <p:spPr>
          <a:xfrm>
            <a:off x="6984455" y="330504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</a:t>
            </a:r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7CEDFED-E733-4A6B-A59E-985312F47FBF}"/>
              </a:ext>
            </a:extLst>
          </p:cNvPr>
          <p:cNvSpPr txBox="1"/>
          <p:nvPr/>
        </p:nvSpPr>
        <p:spPr>
          <a:xfrm>
            <a:off x="7933845" y="330410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</a:t>
            </a:r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C09F0F1-D6AF-43D1-AB77-CA5464D7FCF0}"/>
              </a:ext>
            </a:extLst>
          </p:cNvPr>
          <p:cNvSpPr txBox="1"/>
          <p:nvPr/>
        </p:nvSpPr>
        <p:spPr>
          <a:xfrm>
            <a:off x="3509710" y="2879130"/>
            <a:ext cx="1881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/>
            </a:lvl1pPr>
          </a:lstStyle>
          <a:p>
            <a:r>
              <a:rPr lang="en-CA" sz="1400" dirty="0"/>
              <a:t>LEARNING RATE</a:t>
            </a:r>
            <a:endParaRPr lang="en-US" sz="1400" dirty="0"/>
          </a:p>
        </p:txBody>
      </p:sp>
      <p:sp>
        <p:nvSpPr>
          <p:cNvPr id="69" name="Multiplication Sign 68">
            <a:extLst>
              <a:ext uri="{FF2B5EF4-FFF2-40B4-BE49-F238E27FC236}">
                <a16:creationId xmlns:a16="http://schemas.microsoft.com/office/drawing/2014/main" id="{84F9520F-CB99-4E88-8591-A037D76547DE}"/>
              </a:ext>
            </a:extLst>
          </p:cNvPr>
          <p:cNvSpPr/>
          <p:nvPr/>
        </p:nvSpPr>
        <p:spPr>
          <a:xfrm>
            <a:off x="5034366" y="2618345"/>
            <a:ext cx="877224" cy="8601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C6BF0815-F1A3-4E57-82FD-ED9BDBD19F23}"/>
              </a:ext>
            </a:extLst>
          </p:cNvPr>
          <p:cNvSpPr/>
          <p:nvPr/>
        </p:nvSpPr>
        <p:spPr>
          <a:xfrm>
            <a:off x="7929726" y="4182413"/>
            <a:ext cx="1059786" cy="34919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B60A329-CD12-4BBE-A2FE-8556FF25F632}"/>
              </a:ext>
            </a:extLst>
          </p:cNvPr>
          <p:cNvCxnSpPr>
            <a:cxnSpLocks/>
            <a:stCxn id="70" idx="2"/>
            <a:endCxn id="73" idx="0"/>
          </p:cNvCxnSpPr>
          <p:nvPr/>
        </p:nvCxnSpPr>
        <p:spPr>
          <a:xfrm flipH="1">
            <a:off x="7770143" y="4531608"/>
            <a:ext cx="689476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2A7F9238-1352-4CA3-8201-FB8C3AE30600}"/>
              </a:ext>
            </a:extLst>
          </p:cNvPr>
          <p:cNvCxnSpPr>
            <a:cxnSpLocks/>
            <a:stCxn id="70" idx="2"/>
            <a:endCxn id="74" idx="0"/>
          </p:cNvCxnSpPr>
          <p:nvPr/>
        </p:nvCxnSpPr>
        <p:spPr>
          <a:xfrm>
            <a:off x="8459619" y="4531608"/>
            <a:ext cx="763841" cy="341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377D3F6F-3C2A-46A1-9759-7A59ED97F043}"/>
              </a:ext>
            </a:extLst>
          </p:cNvPr>
          <p:cNvSpPr/>
          <p:nvPr/>
        </p:nvSpPr>
        <p:spPr>
          <a:xfrm>
            <a:off x="7147010" y="4873209"/>
            <a:ext cx="1246266" cy="34343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BB12CCE6-4513-4210-8C0E-82C11BDD24F1}"/>
              </a:ext>
            </a:extLst>
          </p:cNvPr>
          <p:cNvSpPr/>
          <p:nvPr/>
        </p:nvSpPr>
        <p:spPr>
          <a:xfrm>
            <a:off x="8630323" y="4873209"/>
            <a:ext cx="1186273" cy="34343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113A7945-ACD3-4DF0-BC74-3D3F0CE660AD}"/>
              </a:ext>
            </a:extLst>
          </p:cNvPr>
          <p:cNvCxnSpPr>
            <a:cxnSpLocks/>
          </p:cNvCxnSpPr>
          <p:nvPr/>
        </p:nvCxnSpPr>
        <p:spPr>
          <a:xfrm flipH="1">
            <a:off x="8817805" y="5224888"/>
            <a:ext cx="424530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08D33846-18A6-4BD1-B392-D5D9B1FB30CC}"/>
              </a:ext>
            </a:extLst>
          </p:cNvPr>
          <p:cNvCxnSpPr>
            <a:cxnSpLocks/>
          </p:cNvCxnSpPr>
          <p:nvPr/>
        </p:nvCxnSpPr>
        <p:spPr>
          <a:xfrm>
            <a:off x="9242335" y="5224888"/>
            <a:ext cx="528892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F5062650-9B5F-4EAC-832A-DE398C895EB7}"/>
              </a:ext>
            </a:extLst>
          </p:cNvPr>
          <p:cNvCxnSpPr>
            <a:cxnSpLocks/>
            <a:endCxn id="79" idx="0"/>
          </p:cNvCxnSpPr>
          <p:nvPr/>
        </p:nvCxnSpPr>
        <p:spPr>
          <a:xfrm flipH="1">
            <a:off x="7085540" y="5224888"/>
            <a:ext cx="424530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1E82A902-07D8-491C-A6FA-4D59CA1B09C3}"/>
              </a:ext>
            </a:extLst>
          </p:cNvPr>
          <p:cNvCxnSpPr>
            <a:cxnSpLocks/>
            <a:endCxn id="80" idx="0"/>
          </p:cNvCxnSpPr>
          <p:nvPr/>
        </p:nvCxnSpPr>
        <p:spPr>
          <a:xfrm>
            <a:off x="7510070" y="5224888"/>
            <a:ext cx="528892" cy="34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888EB103-1B62-4095-8A83-0741D409BFBB}"/>
              </a:ext>
            </a:extLst>
          </p:cNvPr>
          <p:cNvSpPr/>
          <p:nvPr/>
        </p:nvSpPr>
        <p:spPr>
          <a:xfrm>
            <a:off x="6727353" y="5566490"/>
            <a:ext cx="716373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CCDB3A9A-D0CA-4086-BD2D-E5947700A174}"/>
              </a:ext>
            </a:extLst>
          </p:cNvPr>
          <p:cNvSpPr/>
          <p:nvPr/>
        </p:nvSpPr>
        <p:spPr>
          <a:xfrm>
            <a:off x="7680775" y="5566490"/>
            <a:ext cx="716374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4638DBF9-222F-43D6-A3B9-D56C184226FA}"/>
              </a:ext>
            </a:extLst>
          </p:cNvPr>
          <p:cNvSpPr/>
          <p:nvPr/>
        </p:nvSpPr>
        <p:spPr>
          <a:xfrm>
            <a:off x="8459618" y="5585653"/>
            <a:ext cx="716373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828B1E7D-2054-4F90-82C1-32AC9A80BC0E}"/>
              </a:ext>
            </a:extLst>
          </p:cNvPr>
          <p:cNvSpPr/>
          <p:nvPr/>
        </p:nvSpPr>
        <p:spPr>
          <a:xfrm>
            <a:off x="9413040" y="5585653"/>
            <a:ext cx="716374" cy="34160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31DADF9-1212-4281-BDC9-B9CCEB82B1E7}"/>
              </a:ext>
            </a:extLst>
          </p:cNvPr>
          <p:cNvSpPr txBox="1"/>
          <p:nvPr/>
        </p:nvSpPr>
        <p:spPr>
          <a:xfrm>
            <a:off x="6992823" y="5206899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</a:t>
            </a:r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D0F545D-AA55-4FFA-8327-A2F127334571}"/>
              </a:ext>
            </a:extLst>
          </p:cNvPr>
          <p:cNvSpPr txBox="1"/>
          <p:nvPr/>
        </p:nvSpPr>
        <p:spPr>
          <a:xfrm>
            <a:off x="7786472" y="4503589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</a:t>
            </a:r>
            <a:endParaRPr 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C56101D-3E7B-4AB3-9134-70A2ED9BE78E}"/>
              </a:ext>
            </a:extLst>
          </p:cNvPr>
          <p:cNvSpPr txBox="1"/>
          <p:nvPr/>
        </p:nvSpPr>
        <p:spPr>
          <a:xfrm>
            <a:off x="8899004" y="450358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</a:t>
            </a:r>
            <a:endParaRPr lang="en-US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164EC16-1352-409B-9DC6-FEB9FB8A526B}"/>
              </a:ext>
            </a:extLst>
          </p:cNvPr>
          <p:cNvSpPr txBox="1"/>
          <p:nvPr/>
        </p:nvSpPr>
        <p:spPr>
          <a:xfrm>
            <a:off x="9612149" y="519715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</a:t>
            </a:r>
            <a:endParaRPr 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A4F89115-045A-4E00-869C-E970FFC61CCA}"/>
              </a:ext>
            </a:extLst>
          </p:cNvPr>
          <p:cNvSpPr txBox="1"/>
          <p:nvPr/>
        </p:nvSpPr>
        <p:spPr>
          <a:xfrm>
            <a:off x="7828641" y="517944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</a:t>
            </a:r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6465C7C-F29E-44FC-AF6B-9352A287098E}"/>
              </a:ext>
            </a:extLst>
          </p:cNvPr>
          <p:cNvSpPr txBox="1"/>
          <p:nvPr/>
        </p:nvSpPr>
        <p:spPr>
          <a:xfrm>
            <a:off x="8778031" y="517849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</a:t>
            </a:r>
            <a:endParaRPr lang="en-US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8AD9054-D952-40C9-81C3-0A5FB1A8AD09}"/>
              </a:ext>
            </a:extLst>
          </p:cNvPr>
          <p:cNvSpPr txBox="1"/>
          <p:nvPr/>
        </p:nvSpPr>
        <p:spPr>
          <a:xfrm>
            <a:off x="4375456" y="4782012"/>
            <a:ext cx="1881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/>
            </a:lvl1pPr>
          </a:lstStyle>
          <a:p>
            <a:r>
              <a:rPr lang="en-CA" sz="1400" dirty="0"/>
              <a:t>LEARNING RATE</a:t>
            </a:r>
            <a:endParaRPr lang="en-US" sz="1400" dirty="0"/>
          </a:p>
        </p:txBody>
      </p:sp>
      <p:sp>
        <p:nvSpPr>
          <p:cNvPr id="90" name="Multiplication Sign 89">
            <a:extLst>
              <a:ext uri="{FF2B5EF4-FFF2-40B4-BE49-F238E27FC236}">
                <a16:creationId xmlns:a16="http://schemas.microsoft.com/office/drawing/2014/main" id="{E33ADF3B-AF47-4514-8EF7-F21771B60ECC}"/>
              </a:ext>
            </a:extLst>
          </p:cNvPr>
          <p:cNvSpPr/>
          <p:nvPr/>
        </p:nvSpPr>
        <p:spPr>
          <a:xfrm>
            <a:off x="5901401" y="4547623"/>
            <a:ext cx="877224" cy="8601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2BEB728-F3E9-4465-97FF-736807C51ECB}"/>
              </a:ext>
            </a:extLst>
          </p:cNvPr>
          <p:cNvSpPr/>
          <p:nvPr/>
        </p:nvSpPr>
        <p:spPr>
          <a:xfrm>
            <a:off x="10591164" y="5189730"/>
            <a:ext cx="333746" cy="3434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266C4BF2-CAD0-4A53-9621-6AAA5797234D}"/>
              </a:ext>
            </a:extLst>
          </p:cNvPr>
          <p:cNvSpPr/>
          <p:nvPr/>
        </p:nvSpPr>
        <p:spPr>
          <a:xfrm>
            <a:off x="11194282" y="5178498"/>
            <a:ext cx="333746" cy="3434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0454157A-72FD-45C1-83EA-C6270022BC63}"/>
              </a:ext>
            </a:extLst>
          </p:cNvPr>
          <p:cNvSpPr/>
          <p:nvPr/>
        </p:nvSpPr>
        <p:spPr>
          <a:xfrm>
            <a:off x="10037007" y="5178286"/>
            <a:ext cx="333746" cy="3434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C1E16677-A1B6-488C-B5A8-654B2960109C}"/>
              </a:ext>
            </a:extLst>
          </p:cNvPr>
          <p:cNvSpPr/>
          <p:nvPr/>
        </p:nvSpPr>
        <p:spPr>
          <a:xfrm>
            <a:off x="11198719" y="5178286"/>
            <a:ext cx="333746" cy="3434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Plus Sign 93">
            <a:extLst>
              <a:ext uri="{FF2B5EF4-FFF2-40B4-BE49-F238E27FC236}">
                <a16:creationId xmlns:a16="http://schemas.microsoft.com/office/drawing/2014/main" id="{2E445BA7-2336-41DB-93B3-FDE2FC50EB17}"/>
              </a:ext>
            </a:extLst>
          </p:cNvPr>
          <p:cNvSpPr/>
          <p:nvPr/>
        </p:nvSpPr>
        <p:spPr>
          <a:xfrm>
            <a:off x="2737078" y="2500951"/>
            <a:ext cx="1049256" cy="101622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Plus Sign 94">
            <a:extLst>
              <a:ext uri="{FF2B5EF4-FFF2-40B4-BE49-F238E27FC236}">
                <a16:creationId xmlns:a16="http://schemas.microsoft.com/office/drawing/2014/main" id="{CBB66EBB-DBB8-4947-930D-C04D0576DA12}"/>
              </a:ext>
            </a:extLst>
          </p:cNvPr>
          <p:cNvSpPr/>
          <p:nvPr/>
        </p:nvSpPr>
        <p:spPr>
          <a:xfrm>
            <a:off x="3616834" y="4469574"/>
            <a:ext cx="1049256" cy="101622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FC820AE4-45A9-4FF0-8783-4E30F6826169}"/>
              </a:ext>
            </a:extLst>
          </p:cNvPr>
          <p:cNvCxnSpPr/>
          <p:nvPr/>
        </p:nvCxnSpPr>
        <p:spPr>
          <a:xfrm rot="10800000" flipV="1">
            <a:off x="2412167" y="3217683"/>
            <a:ext cx="1862650" cy="1039991"/>
          </a:xfrm>
          <a:prstGeom prst="curvedConnector3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DD7B072-6940-4B93-8AD6-DB8A585F7ECC}"/>
              </a:ext>
            </a:extLst>
          </p:cNvPr>
          <p:cNvSpPr txBox="1"/>
          <p:nvPr/>
        </p:nvSpPr>
        <p:spPr>
          <a:xfrm>
            <a:off x="1471081" y="4275375"/>
            <a:ext cx="1834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SCALING FACTOR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267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2" grpId="0" animBg="1"/>
      <p:bldP spid="23" grpId="0" animBg="1"/>
      <p:bldP spid="28" grpId="0" animBg="1"/>
      <p:bldP spid="29" grpId="0" animBg="1"/>
      <p:bldP spid="30" grpId="0" animBg="1"/>
      <p:bldP spid="31" grpId="0" animBg="1"/>
      <p:bldP spid="32" grpId="0"/>
      <p:bldP spid="33" grpId="0"/>
      <p:bldP spid="34" grpId="0"/>
      <p:bldP spid="35" grpId="0"/>
      <p:bldP spid="36" grpId="0"/>
      <p:bldP spid="37" grpId="0"/>
      <p:bldP spid="39" grpId="0" animBg="1"/>
      <p:bldP spid="42" grpId="0"/>
      <p:bldP spid="43" grpId="0" animBg="1"/>
      <p:bldP spid="44" grpId="0" animBg="1"/>
      <p:bldP spid="47" grpId="0" animBg="1"/>
      <p:bldP spid="48" grpId="0" animBg="1"/>
      <p:bldP spid="55" grpId="0" animBg="1"/>
      <p:bldP spid="56" grpId="0" animBg="1"/>
      <p:bldP spid="57" grpId="0" animBg="1"/>
      <p:bldP spid="58" grpId="0" animBg="1"/>
      <p:bldP spid="59" grpId="0"/>
      <p:bldP spid="60" grpId="0"/>
      <p:bldP spid="61" grpId="0"/>
      <p:bldP spid="64" grpId="0"/>
      <p:bldP spid="65" grpId="0"/>
      <p:bldP spid="67" grpId="0"/>
      <p:bldP spid="68" grpId="0"/>
      <p:bldP spid="69" grpId="0" animBg="1"/>
      <p:bldP spid="70" grpId="0" animBg="1"/>
      <p:bldP spid="73" grpId="0" animBg="1"/>
      <p:bldP spid="74" grpId="0" animBg="1"/>
      <p:bldP spid="79" grpId="0" animBg="1"/>
      <p:bldP spid="80" grpId="0" animBg="1"/>
      <p:bldP spid="81" grpId="0" animBg="1"/>
      <p:bldP spid="82" grpId="0" animBg="1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 animBg="1"/>
      <p:bldP spid="3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33727"/>
            <a:ext cx="5897418" cy="2429400"/>
            <a:chOff x="544022" y="1501647"/>
            <a:chExt cx="5897418" cy="2429400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5897418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CLASSIFICATION MODELS KPIs RECAP [SKIP IF FAMILIAR]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71022" y="3931047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843184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840188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5143777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5143777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5143777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608021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3169</TotalTime>
  <Words>1929</Words>
  <Application>Microsoft Office PowerPoint</Application>
  <PresentationFormat>Widescreen</PresentationFormat>
  <Paragraphs>230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Courier New</vt:lpstr>
      <vt:lpstr>Roboto</vt:lpstr>
      <vt:lpstr>Montserrat Black</vt:lpstr>
      <vt:lpstr>Calibri Light</vt:lpstr>
      <vt:lpstr>Montserrat</vt:lpstr>
      <vt:lpstr>Arial</vt:lpstr>
      <vt:lpstr>Montserrat SemiBold</vt:lpstr>
      <vt:lpstr>Calibri</vt:lpstr>
      <vt:lpstr>1_Тема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Dr.Ryan</dc:creator>
  <cp:lastModifiedBy>ryanahmedaly@outlook.com</cp:lastModifiedBy>
  <cp:revision>313</cp:revision>
  <dcterms:modified xsi:type="dcterms:W3CDTF">2022-05-04T04:30:30Z</dcterms:modified>
</cp:coreProperties>
</file>